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0" r:id="rId3"/>
    <p:sldId id="332" r:id="rId4"/>
    <p:sldId id="338" r:id="rId5"/>
    <p:sldId id="334" r:id="rId6"/>
    <p:sldId id="335" r:id="rId7"/>
    <p:sldId id="337" r:id="rId8"/>
    <p:sldId id="336" r:id="rId9"/>
    <p:sldId id="319" r:id="rId10"/>
    <p:sldId id="258" r:id="rId11"/>
    <p:sldId id="324" r:id="rId12"/>
    <p:sldId id="312" r:id="rId13"/>
    <p:sldId id="322" r:id="rId14"/>
    <p:sldId id="313" r:id="rId15"/>
    <p:sldId id="321" r:id="rId16"/>
    <p:sldId id="315" r:id="rId17"/>
    <p:sldId id="328" r:id="rId18"/>
    <p:sldId id="268" r:id="rId19"/>
    <p:sldId id="288" r:id="rId20"/>
    <p:sldId id="291" r:id="rId21"/>
    <p:sldId id="292" r:id="rId22"/>
    <p:sldId id="293" r:id="rId23"/>
    <p:sldId id="295" r:id="rId24"/>
    <p:sldId id="294" r:id="rId25"/>
    <p:sldId id="298" r:id="rId26"/>
    <p:sldId id="299" r:id="rId27"/>
    <p:sldId id="300" r:id="rId28"/>
    <p:sldId id="327" r:id="rId29"/>
    <p:sldId id="329" r:id="rId30"/>
    <p:sldId id="279" r:id="rId31"/>
    <p:sldId id="282" r:id="rId3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7A8"/>
    <a:srgbClr val="D5FC8E"/>
    <a:srgbClr val="FFFF99"/>
    <a:srgbClr val="FFE7F7"/>
    <a:srgbClr val="8DFDFA"/>
    <a:srgbClr val="DD98F2"/>
    <a:srgbClr val="996600"/>
    <a:srgbClr val="FEC4EB"/>
    <a:srgbClr val="FDB08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7" autoAdjust="0"/>
    <p:restoredTop sz="86369" autoAdjust="0"/>
  </p:normalViewPr>
  <p:slideViewPr>
    <p:cSldViewPr>
      <p:cViewPr varScale="1">
        <p:scale>
          <a:sx n="100" d="100"/>
          <a:sy n="100" d="100"/>
        </p:scale>
        <p:origin x="15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1061258891533E-2"/>
          <c:y val="5.1832958748946327E-2"/>
          <c:w val="0.89019149451718349"/>
          <c:h val="0.92071762082705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53975" cap="sq" cmpd="sng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165982100</c:v>
                </c:pt>
                <c:pt idx="1">
                  <c:v>193376800</c:v>
                </c:pt>
                <c:pt idx="2">
                  <c:v>190669300</c:v>
                </c:pt>
                <c:pt idx="3">
                  <c:v>198873900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8D-4FA0-9F32-F6D4265E8B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169658400</c:v>
                </c:pt>
                <c:pt idx="1">
                  <c:v>200799030</c:v>
                </c:pt>
                <c:pt idx="2">
                  <c:v>195215611</c:v>
                </c:pt>
                <c:pt idx="3">
                  <c:v>203625687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8D-4FA0-9F32-F6D4265E8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439056"/>
        <c:axId val="304447640"/>
      </c:lineChart>
      <c:catAx>
        <c:axId val="30443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4447640"/>
        <c:crosses val="autoZero"/>
        <c:auto val="1"/>
        <c:lblAlgn val="ctr"/>
        <c:lblOffset val="100"/>
        <c:noMultiLvlLbl val="0"/>
      </c:catAx>
      <c:valAx>
        <c:axId val="30444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43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67309670781881"/>
          <c:y val="0.90149097222222219"/>
          <c:w val="0.30719984567901237"/>
          <c:h val="8.9291666666666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29 179 500,00 рублей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9.1849475768797983E-2"/>
          <c:y val="0"/>
        </c:manualLayout>
      </c:layout>
      <c:overlay val="0"/>
    </c:title>
    <c:autoTitleDeleted val="0"/>
    <c:view3D>
      <c:rotX val="4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84430684276465"/>
          <c:y val="5.2826844622983246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EEA-4B06-8A03-1FD63C139C98}"/>
              </c:ext>
            </c:extLst>
          </c:dPt>
          <c:dPt>
            <c:idx val="1"/>
            <c:bubble3D val="0"/>
            <c:explosion val="9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EEA-4B06-8A03-1FD63C139C98}"/>
              </c:ext>
            </c:extLst>
          </c:dPt>
          <c:dPt>
            <c:idx val="2"/>
            <c:bubble3D val="0"/>
            <c:explosion val="8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EEA-4B06-8A03-1FD63C139C98}"/>
              </c:ext>
            </c:extLst>
          </c:dPt>
          <c:dPt>
            <c:idx val="3"/>
            <c:bubble3D val="0"/>
            <c:explosion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EEA-4B06-8A03-1FD63C139C98}"/>
              </c:ext>
            </c:extLst>
          </c:dPt>
          <c:dPt>
            <c:idx val="4"/>
            <c:bubble3D val="0"/>
            <c:explosion val="11"/>
            <c:spPr>
              <a:solidFill>
                <a:srgbClr val="7030A0">
                  <a:alpha val="95000"/>
                </a:srgb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EEA-4B06-8A03-1FD63C139C98}"/>
              </c:ext>
            </c:extLst>
          </c:dPt>
          <c:dPt>
            <c:idx val="5"/>
            <c:bubble3D val="0"/>
            <c:explosion val="12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EEA-4B06-8A03-1FD63C139C98}"/>
              </c:ext>
            </c:extLst>
          </c:dPt>
          <c:dPt>
            <c:idx val="6"/>
            <c:bubble3D val="0"/>
            <c:explosion val="14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EEA-4B06-8A03-1FD63C139C98}"/>
              </c:ext>
            </c:extLst>
          </c:dPt>
          <c:dPt>
            <c:idx val="7"/>
            <c:bubble3D val="0"/>
            <c:explosion val="14"/>
            <c:extLst>
              <c:ext xmlns:c16="http://schemas.microsoft.com/office/drawing/2014/chart" uri="{C3380CC4-5D6E-409C-BE32-E72D297353CC}">
                <c16:uniqueId val="{0000000E-80C1-41D4-A4E6-59A33825339B}"/>
              </c:ext>
            </c:extLst>
          </c:dPt>
          <c:dLbls>
            <c:dLbl>
              <c:idx val="0"/>
              <c:layout>
                <c:manualLayout>
                  <c:x val="0.17717674536338826"/>
                  <c:y val="-0.27097217121234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EA-4B06-8A03-1FD63C139C98}"/>
                </c:ext>
              </c:extLst>
            </c:dLbl>
            <c:dLbl>
              <c:idx val="1"/>
              <c:layout>
                <c:manualLayout>
                  <c:x val="0.14241688771093147"/>
                  <c:y val="0.105670071671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EA-4B06-8A03-1FD63C139C98}"/>
                </c:ext>
              </c:extLst>
            </c:dLbl>
            <c:dLbl>
              <c:idx val="2"/>
              <c:layout>
                <c:manualLayout>
                  <c:x val="-0.11471527300650688"/>
                  <c:y val="0.15950424495307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EA-4B06-8A03-1FD63C139C98}"/>
                </c:ext>
              </c:extLst>
            </c:dLbl>
            <c:dLbl>
              <c:idx val="3"/>
              <c:layout>
                <c:manualLayout>
                  <c:x val="2.1887317412473916E-2"/>
                  <c:y val="-4.4640584829721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EEA-4B06-8A03-1FD63C139C98}"/>
                </c:ext>
              </c:extLst>
            </c:dLbl>
            <c:dLbl>
              <c:idx val="4"/>
              <c:layout>
                <c:manualLayout>
                  <c:x val="-0.18129252930653433"/>
                  <c:y val="-0.16097828223794605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EEA-4B06-8A03-1FD63C139C98}"/>
                </c:ext>
              </c:extLst>
            </c:dLbl>
            <c:dLbl>
              <c:idx val="5"/>
              <c:layout>
                <c:manualLayout>
                  <c:x val="7.1581329754082393E-2"/>
                  <c:y val="-3.750508617155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EEA-4B06-8A03-1FD63C139C98}"/>
                </c:ext>
              </c:extLst>
            </c:dLbl>
            <c:dLbl>
              <c:idx val="6"/>
              <c:layout>
                <c:manualLayout>
                  <c:x val="-7.4416368691198151E-2"/>
                  <c:y val="-1.774107261863311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EEA-4B06-8A03-1FD63C139C98}"/>
                </c:ext>
              </c:extLst>
            </c:dLbl>
            <c:dLbl>
              <c:idx val="7"/>
              <c:layout>
                <c:manualLayout>
                  <c:x val="-8.6292135787474133E-2"/>
                  <c:y val="-0.13301005347528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C1-41D4-A4E6-59A338253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0.35799999999999998</c:v>
                </c:pt>
                <c:pt idx="1">
                  <c:v>0.13700000000000001</c:v>
                </c:pt>
                <c:pt idx="2">
                  <c:v>0.23300000000000001</c:v>
                </c:pt>
                <c:pt idx="3">
                  <c:v>2.9000000000000001E-2</c:v>
                </c:pt>
                <c:pt idx="4">
                  <c:v>0.22700000000000001</c:v>
                </c:pt>
                <c:pt idx="5">
                  <c:v>1.2999999999999999E-2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EA-4B06-8A03-1FD63C139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48000">
                  <a:srgbClr val="92D050"/>
                </a:gs>
                <a:gs pos="100000">
                  <a:srgbClr val="00B050"/>
                </a:gs>
              </a:gsLst>
              <a:lin ang="16200000" scaled="1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117947500</c:v>
                </c:pt>
                <c:pt idx="1">
                  <c:v>121967600</c:v>
                </c:pt>
                <c:pt idx="2">
                  <c:v>129213400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B8-4320-9B62-54139CEFA7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8000">
                  <a:srgbClr val="FF0000"/>
                </a:gs>
                <a:gs pos="100000">
                  <a:srgbClr val="C00000"/>
                </a:gs>
              </a:gsLst>
              <a:lin ang="16200000" scaled="1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30497100</c:v>
                </c:pt>
                <c:pt idx="1">
                  <c:v>29576100</c:v>
                </c:pt>
                <c:pt idx="2">
                  <c:v>29179500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B8-4320-9B62-54139CEFA7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44932200</c:v>
                </c:pt>
                <c:pt idx="1">
                  <c:v>39125600</c:v>
                </c:pt>
                <c:pt idx="2">
                  <c:v>40481000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B8-4320-9B62-54139CEF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2"/>
        <c:shape val="box"/>
        <c:axId val="304952672"/>
        <c:axId val="304947968"/>
        <c:axId val="0"/>
      </c:bar3DChart>
      <c:catAx>
        <c:axId val="3049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47968"/>
        <c:crosses val="autoZero"/>
        <c:auto val="1"/>
        <c:lblAlgn val="ctr"/>
        <c:lblOffset val="100"/>
        <c:noMultiLvlLbl val="0"/>
      </c:catAx>
      <c:valAx>
        <c:axId val="30494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5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90000000000000013"/>
          <c:h val="5.571902151539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Дотации</a:t>
            </a:r>
            <a:r>
              <a:rPr lang="ru-RU" sz="1200" b="1" baseline="0" dirty="0" smtClean="0"/>
              <a:t> на выравнивание бюджетной обеспеченности</a:t>
            </a:r>
            <a:r>
              <a:rPr lang="ru-RU" sz="1200" b="1" dirty="0" smtClean="0"/>
              <a:t>  </a:t>
            </a:r>
            <a:endParaRPr lang="ru-RU" sz="1200" b="1" dirty="0"/>
          </a:p>
        </c:rich>
      </c:tx>
      <c:layout>
        <c:manualLayout>
          <c:xMode val="edge"/>
          <c:yMode val="edge"/>
          <c:x val="0.40480012487126338"/>
          <c:y val="2.4754878298430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0"/>
      <c:rotY val="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971257942988689"/>
          <c:y val="6.3117638134735865E-2"/>
          <c:w val="0.67575726741564468"/>
          <c:h val="0.829669654396697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7030A0">
                <a:alpha val="76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575267662657279E-5"/>
                  <c:y val="1.184469815896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A-48CF-AFDF-9E2F10E8CE85}"/>
                </c:ext>
              </c:extLst>
            </c:dLbl>
            <c:dLbl>
              <c:idx val="1"/>
              <c:layout>
                <c:manualLayout>
                  <c:x val="-7.1916682008998038E-3"/>
                  <c:y val="-3.5964073245666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A-48CF-AFDF-9E2F10E8CE85}"/>
                </c:ext>
              </c:extLst>
            </c:dLbl>
            <c:dLbl>
              <c:idx val="2"/>
              <c:layout>
                <c:manualLayout>
                  <c:x val="3.4565229964244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A-48CF-AFDF-9E2F10E8CE85}"/>
                </c:ext>
              </c:extLst>
            </c:dLbl>
            <c:dLbl>
              <c:idx val="3"/>
              <c:layout>
                <c:manualLayout>
                  <c:x val="3.8165774752186118E-2"/>
                  <c:y val="-1.79818833233466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080121477278E-2"/>
                      <c:h val="6.3871649564526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7BA-48CF-AFDF-9E2F10E8CE85}"/>
                </c:ext>
              </c:extLst>
            </c:dLbl>
            <c:dLbl>
              <c:idx val="4"/>
              <c:layout>
                <c:manualLayout>
                  <c:x val="1.5842397066945183E-2"/>
                  <c:y val="-3.5963766646693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BA-48CF-AFDF-9E2F10E8C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Лист1!$B$2:$B$3</c:f>
              <c:numCache>
                <c:formatCode>#,##0.0_р_.</c:formatCode>
                <c:ptCount val="2"/>
                <c:pt idx="0">
                  <c:v>25262000</c:v>
                </c:pt>
                <c:pt idx="1">
                  <c:v>19670200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BA-48CF-AFDF-9E2F10E8CE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819387579506984E-3"/>
                  <c:y val="-3.758393036831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BA-48CF-AFDF-9E2F10E8CE85}"/>
                </c:ext>
              </c:extLst>
            </c:dLbl>
            <c:dLbl>
              <c:idx val="1"/>
              <c:layout>
                <c:manualLayout>
                  <c:x val="-5.7431933080437265E-3"/>
                  <c:y val="-1.0303264836904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BA-48CF-AFDF-9E2F10E8CE85}"/>
                </c:ext>
              </c:extLst>
            </c:dLbl>
            <c:dLbl>
              <c:idx val="2"/>
              <c:layout>
                <c:manualLayout>
                  <c:x val="1.87228328972987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BA-48CF-AFDF-9E2F10E8CE85}"/>
                </c:ext>
              </c:extLst>
            </c:dLbl>
            <c:dLbl>
              <c:idx val="3"/>
              <c:layout>
                <c:manualLayout>
                  <c:x val="1.7282614982122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BA-48CF-AFDF-9E2F10E8C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Лист1!$C$2:$C$3</c:f>
              <c:numCache>
                <c:formatCode>#,##0.0_р_.</c:formatCode>
                <c:ptCount val="2"/>
                <c:pt idx="0">
                  <c:v>25730600</c:v>
                </c:pt>
                <c:pt idx="1">
                  <c:v>13395000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BA-48CF-AFDF-9E2F10E8CE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0579785851682E-3"/>
                  <c:y val="-3.5964073245666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BA-48CF-AFDF-9E2F10E8CE85}"/>
                </c:ext>
              </c:extLst>
            </c:dLbl>
            <c:dLbl>
              <c:idx val="1"/>
              <c:layout>
                <c:manualLayout>
                  <c:x val="-2.7223543355315026E-4"/>
                  <c:y val="-1.082898448038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70051094182817"/>
                      <c:h val="7.63222795854073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7BA-48CF-AFDF-9E2F10E8CE85}"/>
                </c:ext>
              </c:extLst>
            </c:dLbl>
            <c:dLbl>
              <c:idx val="2"/>
              <c:layout>
                <c:manualLayout>
                  <c:x val="-2.8812955030577993E-3"/>
                  <c:y val="-3.7873851445632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BA-48CF-AFDF-9E2F10E8CE85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из областного фонда финансовой поддержки поселений</c:v>
                </c:pt>
                <c:pt idx="1">
                  <c:v>Дотации из районного фонда финансовой поддержки поселений</c:v>
                </c:pt>
              </c:strCache>
            </c:strRef>
          </c:cat>
          <c:val>
            <c:numRef>
              <c:f>Лист1!$D$2:$D$3</c:f>
              <c:numCache>
                <c:formatCode>#,##0.0_р_.</c:formatCode>
                <c:ptCount val="2"/>
                <c:pt idx="0">
                  <c:v>24438800</c:v>
                </c:pt>
                <c:pt idx="1">
                  <c:v>16042200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BA-48CF-AFDF-9E2F10E8C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shape val="box"/>
        <c:axId val="304948360"/>
        <c:axId val="304954240"/>
        <c:axId val="0"/>
      </c:bar3DChart>
      <c:catAx>
        <c:axId val="30494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54240"/>
        <c:crosses val="autoZero"/>
        <c:auto val="1"/>
        <c:lblAlgn val="ctr"/>
        <c:lblOffset val="100"/>
        <c:noMultiLvlLbl val="0"/>
      </c:catAx>
      <c:valAx>
        <c:axId val="30495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р_.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4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546673841388712E-2"/>
          <c:y val="0.18098913605497305"/>
          <c:w val="0.156173471156766"/>
          <c:h val="0.53985565153006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6487775157232709"/>
                  <c:y val="-0.181581937752914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0.1610547693920335"/>
                  <c:y val="5.93978222603860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80660377358491"/>
                      <c:h val="0.10317611307929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38984460254754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-0.28363609228281828"/>
                  <c:y val="-0.182747674121233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0.18496107413564042"/>
                  <c:y val="9.72035032837650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77811936409323"/>
                      <c:h val="0.10208895840564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0.71699999999999997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5536646989425"/>
          <c:y val="0.108724606741037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-0.2588416947498493"/>
                  <c:y val="-0.223094145472855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0.20961105987979736"/>
                  <c:y val="6.3537092536210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0.72099999999999997</c:v>
                </c:pt>
                <c:pt idx="1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581151710678458E-2"/>
          <c:y val="0.1304916110919720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0.10588953704020976"/>
                  <c:y val="0.11538489225279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0-4923-AFCC-2CF024970B5D}"/>
                </c:ext>
              </c:extLst>
            </c:dLbl>
            <c:dLbl>
              <c:idx val="1"/>
              <c:layout>
                <c:manualLayout>
                  <c:x val="-0.14853700744508361"/>
                  <c:y val="-0.180040414843456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1E7AA8-0968-4F49-855F-E69B93118E5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52379252810447"/>
                      <c:h val="0.10317611307929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80-4923-AFCC-2CF024970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38984460254754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0.10838475312722629"/>
                  <c:y val="0.200946364419041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2-4581-BAB1-8F7F7E49844C}"/>
                </c:ext>
              </c:extLst>
            </c:dLbl>
            <c:dLbl>
              <c:idx val="1"/>
              <c:layout>
                <c:manualLayout>
                  <c:x val="-0.18474115143931438"/>
                  <c:y val="-0.293978575289639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5729A6-213C-420A-94E2-1EC2CD6ACC7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rgbClr val="92D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51364087301587"/>
                      <c:h val="0.168875950614176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F2-4581-BAB1-8F7F7E498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0.71699999999999997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25536646989425"/>
          <c:y val="0.10872460674103761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0.15869457542570031"/>
                  <c:y val="0.15036985289298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8-402B-A806-3C26A46C97F8}"/>
                </c:ext>
              </c:extLst>
            </c:dLbl>
            <c:dLbl>
              <c:idx val="1"/>
              <c:layout>
                <c:manualLayout>
                  <c:x val="-0.20967508880026245"/>
                  <c:y val="-0.27224237653199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0594387092358"/>
                      <c:h val="0.12012398934680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A8-402B-A806-3C26A46C9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0.72099999999999997</c:v>
                </c:pt>
                <c:pt idx="1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1474156118143051E-3"/>
                  <c:y val="-1.46653645833332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117 947 500,00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23851001247033"/>
                      <c:h val="0.1113123869155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F22-4BBF-88FB-1F74207FD106}"/>
                </c:ext>
              </c:extLst>
            </c:dLbl>
            <c:dLbl>
              <c:idx val="1"/>
              <c:layout>
                <c:manualLayout>
                  <c:x val="-8.7559774964838261E-3"/>
                  <c:y val="-2.20486111111111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121 967 600,00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802549226441633"/>
                      <c:h val="0.13610156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F22-4BBF-88FB-1F74207FD106}"/>
                </c:ext>
              </c:extLst>
            </c:dLbl>
            <c:dLbl>
              <c:idx val="2"/>
              <c:layout>
                <c:manualLayout>
                  <c:x val="-1.0635059529487352E-2"/>
                  <c:y val="-7.02234795679820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smtClean="0"/>
                      <a:t>129 213 400,00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647292545710266"/>
                      <c:h val="8.19701967592592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A84-46CE-BBD8-CA2E3002A8EC}"/>
                </c:ext>
              </c:extLst>
            </c:dLbl>
            <c:dLbl>
              <c:idx val="3"/>
              <c:layout>
                <c:manualLayout>
                  <c:x val="-3.5349966808431901E-2"/>
                  <c:y val="-1.2622428863419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104 400,5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005043907266145"/>
                      <c:h val="0.13610168413047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F22-4BBF-88FB-1F74207FD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117947500</c:v>
                </c:pt>
                <c:pt idx="1">
                  <c:v>121967600</c:v>
                </c:pt>
                <c:pt idx="2">
                  <c:v>129213400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22-4BBF-88FB-1F74207FD1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30497100</c:v>
                </c:pt>
                <c:pt idx="1">
                  <c:v>29576100</c:v>
                </c:pt>
                <c:pt idx="2">
                  <c:v>29179500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2-4BBF-88FB-1F74207F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cylinder"/>
        <c:axId val="304516008"/>
        <c:axId val="304516392"/>
        <c:axId val="0"/>
      </c:bar3DChart>
      <c:catAx>
        <c:axId val="304516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516392"/>
        <c:crosses val="autoZero"/>
        <c:auto val="0"/>
        <c:lblAlgn val="ctr"/>
        <c:lblOffset val="100"/>
        <c:noMultiLvlLbl val="0"/>
      </c:catAx>
      <c:valAx>
        <c:axId val="304516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51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7650187055276525"/>
          <c:h val="0.1348467748188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ru-RU" sz="1800" dirty="0" smtClean="0">
                <a:latin typeface="+mj-lt"/>
              </a:rPr>
              <a:t>98 620,1 рублей </a:t>
            </a:r>
            <a:endParaRPr lang="ru-RU" sz="1800" dirty="0">
              <a:latin typeface="+mj-lt"/>
            </a:endParaRPr>
          </a:p>
        </c:rich>
      </c:tx>
      <c:layout>
        <c:manualLayout>
          <c:xMode val="edge"/>
          <c:yMode val="edge"/>
          <c:x val="0.16527982695810561"/>
          <c:y val="0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77803342224812E-4"/>
          <c:y val="7.3240676510198055E-2"/>
          <c:w val="0.57479973316272537"/>
          <c:h val="0.74731587346477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Lbls>
            <c:dLbl>
              <c:idx val="0"/>
              <c:layout>
                <c:manualLayout>
                  <c:x val="-4.9256944444444443E-2"/>
                  <c:y val="0.148101967739636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-3.8234289617486338E-2"/>
                  <c:y val="-0.28355178471846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4.2882513661202187E-2"/>
                  <c:y val="1.5905860451074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-2.0051229508196719E-3"/>
                  <c:y val="2.9839735929592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- 95 546 300,00 рублей</c:v>
                </c:pt>
                <c:pt idx="1">
                  <c:v>Земельный налог - 15 219 000,00 рублей</c:v>
                </c:pt>
                <c:pt idx="2">
                  <c:v>Акцизы на нефтепродукты -                   3 977 400,00 рублей </c:v>
                </c:pt>
                <c:pt idx="3">
                  <c:v>Налог на имущество физических лиц - 3 204 800,00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0.81</c:v>
                </c:pt>
                <c:pt idx="1">
                  <c:v>0.129</c:v>
                </c:pt>
                <c:pt idx="2">
                  <c:v>3.4000000000000002E-2</c:v>
                </c:pt>
                <c:pt idx="3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495561247723133"/>
          <c:y val="7.4599994968490166E-2"/>
          <c:w val="0.4504438752276867"/>
          <c:h val="0.7997772626271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solidFill>
                  <a:srgbClr val="7030A0"/>
                </a:solidFill>
              </a:rPr>
              <a:t>121 967 600,00 рублей</a:t>
            </a:r>
            <a:endParaRPr lang="ru-RU" sz="14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0334744023802195"/>
          <c:y val="7.7264652369902639E-2"/>
        </c:manualLayout>
      </c:layout>
      <c:overlay val="0"/>
    </c:title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469640252342988E-2"/>
          <c:w val="0.77611470195957732"/>
          <c:h val="0.92644040064531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47-4EAC-9DA1-4E43CDA53FE1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D47-4EAC-9DA1-4E43CDA53FE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D47-4EAC-9DA1-4E43CDA53FE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D47-4EAC-9DA1-4E43CDA53FE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D47-4EAC-9DA1-4E43CDA53FE1}"/>
              </c:ext>
            </c:extLst>
          </c:dPt>
          <c:dLbls>
            <c:dLbl>
              <c:idx val="0"/>
              <c:layout>
                <c:manualLayout>
                  <c:x val="0.16679863034779932"/>
                  <c:y val="0.17416612150770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47-4EAC-9DA1-4E43CDA53FE1}"/>
                </c:ext>
              </c:extLst>
            </c:dLbl>
            <c:dLbl>
              <c:idx val="1"/>
              <c:layout>
                <c:manualLayout>
                  <c:x val="3.7511670257515131E-2"/>
                  <c:y val="1.5294750870703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D47-4EAC-9DA1-4E43CDA53FE1}"/>
                </c:ext>
              </c:extLst>
            </c:dLbl>
            <c:dLbl>
              <c:idx val="2"/>
              <c:layout>
                <c:manualLayout>
                  <c:x val="-0.15040948496973428"/>
                  <c:y val="-0.27713603302732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D47-4EAC-9DA1-4E43CDA53FE1}"/>
                </c:ext>
              </c:extLst>
            </c:dLbl>
            <c:dLbl>
              <c:idx val="3"/>
              <c:layout>
                <c:manualLayout>
                  <c:x val="1.8387709038678569E-3"/>
                  <c:y val="3.8927213047169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D47-4EAC-9DA1-4E43CDA53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Земельный налог </c:v>
                </c:pt>
                <c:pt idx="3">
                  <c:v>Налог на имущество физических лиц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0.81499999999999995</c:v>
                </c:pt>
                <c:pt idx="1">
                  <c:v>3.4000000000000002E-2</c:v>
                </c:pt>
                <c:pt idx="2">
                  <c:v>0.125</c:v>
                </c:pt>
                <c:pt idx="3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47-4EAC-9DA1-4E43CDA5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baseline="0" dirty="0" smtClean="0">
                <a:solidFill>
                  <a:srgbClr val="7030A0"/>
                </a:solidFill>
              </a:rPr>
              <a:t>129 213 400,00 рублей</a:t>
            </a:r>
            <a:endParaRPr lang="ru-RU" sz="14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20971944036576334"/>
          <c:y val="8.3552631578947364E-2"/>
        </c:manualLayout>
      </c:layout>
      <c:overlay val="0"/>
    </c:title>
    <c:autoTitleDeleted val="0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448652240817E-2"/>
          <c:y val="0.12274524853801169"/>
          <c:w val="0.71702556482256652"/>
          <c:h val="0.851493421052631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21-4CA6-A633-0DB47ACF3AD6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21-4CA6-A633-0DB47ACF3AD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21-4CA6-A633-0DB47ACF3AD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21-4CA6-A633-0DB47ACF3AD6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B21-4CA6-A633-0DB47ACF3AD6}"/>
              </c:ext>
            </c:extLst>
          </c:dPt>
          <c:dLbls>
            <c:dLbl>
              <c:idx val="0"/>
              <c:layout>
                <c:manualLayout>
                  <c:x val="0.26521751539328281"/>
                  <c:y val="0.13603527046783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1263223744172"/>
                      <c:h val="0.174324926900584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21-4CA6-A633-0DB47ACF3AD6}"/>
                </c:ext>
              </c:extLst>
            </c:dLbl>
            <c:dLbl>
              <c:idx val="1"/>
              <c:layout>
                <c:manualLayout>
                  <c:x val="0.10940134111370582"/>
                  <c:y val="-1.835848348348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21-4CA6-A633-0DB47ACF3AD6}"/>
                </c:ext>
              </c:extLst>
            </c:dLbl>
            <c:dLbl>
              <c:idx val="2"/>
              <c:layout>
                <c:manualLayout>
                  <c:x val="-0.17826623464616337"/>
                  <c:y val="-0.28011330409356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21-4CA6-A633-0DB47ACF3AD6}"/>
                </c:ext>
              </c:extLst>
            </c:dLbl>
            <c:dLbl>
              <c:idx val="3"/>
              <c:layout>
                <c:manualLayout>
                  <c:x val="-0.1709478122697041"/>
                  <c:y val="1.3840643274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B21-4CA6-A633-0DB47ACF3AD6}"/>
                </c:ext>
              </c:extLst>
            </c:dLbl>
            <c:dLbl>
              <c:idx val="4"/>
              <c:layout>
                <c:manualLayout>
                  <c:x val="1.5886850152905193E-3"/>
                  <c:y val="3.2921494839038348E-3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21-4CA6-A633-0DB47ACF3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 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0.80800000000000005</c:v>
                </c:pt>
                <c:pt idx="1">
                  <c:v>3.4000000000000002E-2</c:v>
                </c:pt>
                <c:pt idx="2">
                  <c:v>0.13300000000000001</c:v>
                </c:pt>
                <c:pt idx="3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21-4CA6-A633-0DB47ACF3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5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8273362068965518"/>
          <c:y val="9.541457857868943E-2"/>
          <c:w val="0.79536982758620689"/>
          <c:h val="0.678438621263739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"-"?_р_._-;_-@_-</c:formatCode>
                <c:ptCount val="3"/>
                <c:pt idx="0">
                  <c:v>117947500</c:v>
                </c:pt>
                <c:pt idx="1">
                  <c:v>121967600</c:v>
                </c:pt>
                <c:pt idx="2">
                  <c:v>129213400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5-4ADD-A6BE-289DDA3B9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"-"?_р_._-;_-@_-</c:formatCode>
                <c:ptCount val="3"/>
                <c:pt idx="0">
                  <c:v>30497100</c:v>
                </c:pt>
                <c:pt idx="1">
                  <c:v>29576100</c:v>
                </c:pt>
                <c:pt idx="2">
                  <c:v>29179500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5-4ADD-A6BE-289DDA3B9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gapDepth val="8"/>
        <c:shape val="box"/>
        <c:axId val="305346576"/>
        <c:axId val="304949536"/>
        <c:axId val="0"/>
      </c:bar3DChart>
      <c:catAx>
        <c:axId val="30534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49536"/>
        <c:crosses val="autoZero"/>
        <c:auto val="1"/>
        <c:lblAlgn val="ctr"/>
        <c:lblOffset val="100"/>
        <c:noMultiLvlLbl val="0"/>
      </c:catAx>
      <c:valAx>
        <c:axId val="304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534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/>
              <a:t>Доходы бюджета 2025-2027 годов</a:t>
            </a:r>
            <a:endParaRPr lang="ru-RU" sz="1500" dirty="0"/>
          </a:p>
        </c:rich>
      </c:tx>
      <c:layout>
        <c:manualLayout>
          <c:xMode val="edge"/>
          <c:yMode val="edge"/>
          <c:x val="0.10460271317829457"/>
          <c:y val="6.296635802469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166448643410854"/>
          <c:y val="7.9429320987654317E-2"/>
          <c:w val="0.57667102713178298"/>
          <c:h val="0.89358033033033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C1-4BBF-80C5-40D18154DF5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C1-4BBF-80C5-40D18154D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61</c:v>
                </c:pt>
                <c:pt idx="1">
                  <c:v>15.8</c:v>
                </c:pt>
                <c:pt idx="2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C-4BCB-931D-3060F6E76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C1-4BBF-80C5-40D18154DF5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C1-4BBF-80C5-40D18154D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63.9</c:v>
                </c:pt>
                <c:pt idx="1">
                  <c:v>15.5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C-4BCB-931D-3060F6E76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BD2-4021-B95C-B2606402312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BD2-4021-B95C-B2606402312C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6BD2-4021-B95C-B2606402312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BD2-4021-B95C-B2606402312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BD2-4021-B95C-B2606402312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BD2-4021-B95C-B26064023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65</c:v>
                </c:pt>
                <c:pt idx="1">
                  <c:v>14.7</c:v>
                </c:pt>
                <c:pt idx="2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D2-4021-B95C-B26064023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5"/>
        <c:holeSize val="1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 smtClean="0">
                <a:latin typeface="+mj-lt"/>
              </a:rPr>
              <a:t>30 497 100,00 рублей</a:t>
            </a:r>
            <a:endParaRPr lang="ru-RU" sz="1600" dirty="0">
              <a:latin typeface="+mj-lt"/>
            </a:endParaRPr>
          </a:p>
        </c:rich>
      </c:tx>
      <c:layout>
        <c:manualLayout>
          <c:xMode val="edge"/>
          <c:yMode val="edge"/>
          <c:x val="0.67106500455373408"/>
          <c:y val="5.9529684095860569E-2"/>
        </c:manualLayout>
      </c:layout>
      <c:overlay val="0"/>
    </c:title>
    <c:autoTitleDeleted val="0"/>
    <c:view3D>
      <c:rotX val="4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3344267374944665"/>
          <c:y val="0.18266237373737373"/>
          <c:w val="0.46655732625055335"/>
          <c:h val="0.60221486928104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B5F-410A-9817-FB05AB71678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5F-410A-9817-FB05AB71678D}"/>
              </c:ext>
            </c:extLst>
          </c:dPt>
          <c:dLbls>
            <c:dLbl>
              <c:idx val="0"/>
              <c:layout>
                <c:manualLayout>
                  <c:x val="0.10353950364298714"/>
                  <c:y val="-0.16138752723311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31-4397-8F8B-73637F859E9D}"/>
                </c:ext>
              </c:extLst>
            </c:dLbl>
            <c:dLbl>
              <c:idx val="1"/>
              <c:layout>
                <c:manualLayout>
                  <c:x val="8.386048497267759E-2"/>
                  <c:y val="5.434163943355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92806551571484E-2"/>
                      <c:h val="7.1052777777777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31-4397-8F8B-73637F859E9D}"/>
                </c:ext>
              </c:extLst>
            </c:dLbl>
            <c:dLbl>
              <c:idx val="2"/>
              <c:layout>
                <c:manualLayout>
                  <c:x val="-4.5787795992714132E-2"/>
                  <c:y val="0.11238099128540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8955468816879E-2"/>
                      <c:h val="7.2732078853046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131-4397-8F8B-73637F859E9D}"/>
                </c:ext>
              </c:extLst>
            </c:dLbl>
            <c:dLbl>
              <c:idx val="3"/>
              <c:layout>
                <c:manualLayout>
                  <c:x val="-5.0516848816029147E-3"/>
                  <c:y val="-5.626797385620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31-4397-8F8B-73637F859E9D}"/>
                </c:ext>
              </c:extLst>
            </c:dLbl>
            <c:dLbl>
              <c:idx val="4"/>
              <c:layout>
                <c:manualLayout>
                  <c:x val="-7.3736338797814313E-2"/>
                  <c:y val="-0.11191367102396521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5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31-4397-8F8B-73637F859E9D}"/>
                </c:ext>
              </c:extLst>
            </c:dLbl>
            <c:dLbl>
              <c:idx val="5"/>
              <c:layout>
                <c:manualLayout>
                  <c:x val="1.8458056662239826E-2"/>
                  <c:y val="2.5605555555555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5F-410A-9817-FB05AB71678D}"/>
                </c:ext>
              </c:extLst>
            </c:dLbl>
            <c:dLbl>
              <c:idx val="6"/>
              <c:layout>
                <c:manualLayout>
                  <c:x val="-4.5675188136343615E-2"/>
                  <c:y val="2.917187499999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5F-410A-9817-FB05AB71678D}"/>
                </c:ext>
              </c:extLst>
            </c:dLbl>
            <c:dLbl>
              <c:idx val="7"/>
              <c:layout>
                <c:manualLayout>
                  <c:x val="-0.10665781319167773"/>
                  <c:y val="-3.05851010101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D9-4329-BAB7-5340E38D0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 - 9 661 900,00 рублей</c:v>
                </c:pt>
                <c:pt idx="1">
                  <c:v>Арендная плата за муниципальное имущество -                  4 000 000,00 рублей</c:v>
                </c:pt>
                <c:pt idx="2">
                  <c:v>Плата за пользование жилыми помещениями -                   6 812 200,00 рублей</c:v>
                </c:pt>
                <c:pt idx="3">
                  <c:v>Плата за размещение и эксплуатацию НТО,установку и эксплуатацию рекламных конструкций - 982 000,00 рублей</c:v>
                </c:pt>
                <c:pt idx="4">
                  <c:v>Плата за негативное воздействие на окружающую среду  - 8 592 000,00 рублей</c:v>
                </c:pt>
                <c:pt idx="5">
                  <c:v>Доходы от продажи материальных и нематериальных активов  - 369 000,00 рублей</c:v>
                </c:pt>
                <c:pt idx="6">
                  <c:v>Прочие неналоговые доходы (в т.ч. штрафы) - 80 000,00 рублей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0.317</c:v>
                </c:pt>
                <c:pt idx="1">
                  <c:v>0.13100000000000001</c:v>
                </c:pt>
                <c:pt idx="2">
                  <c:v>0.223</c:v>
                </c:pt>
                <c:pt idx="3">
                  <c:v>3.2000000000000001E-2</c:v>
                </c:pt>
                <c:pt idx="4">
                  <c:v>0.28199999999999997</c:v>
                </c:pt>
                <c:pt idx="5">
                  <c:v>1.2E-2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350" b="1" baseline="0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58961168032786893"/>
          <c:h val="1"/>
        </c:manualLayout>
      </c:layout>
      <c:overlay val="0"/>
      <c:txPr>
        <a:bodyPr/>
        <a:lstStyle/>
        <a:p>
          <a:pPr>
            <a:defRPr sz="135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29 576 100,00</a:t>
            </a:r>
            <a:r>
              <a:rPr lang="ru-RU" sz="1400" baseline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+mj-lt"/>
              </a:rPr>
              <a:t>рублей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4.0552991242316906E-2"/>
          <c:y val="2.3824826450922796E-2"/>
        </c:manualLayout>
      </c:layout>
      <c:overlay val="0"/>
    </c:title>
    <c:autoTitleDeleted val="0"/>
    <c:view3D>
      <c:rotX val="40"/>
      <c:rotY val="1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74495794488769"/>
          <c:y val="6.2893964871984842E-2"/>
          <c:w val="0.71832697976424831"/>
          <c:h val="0.930384777986941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explosion val="1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38-4BF5-B356-7FDCBD1AA567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38-4BF5-B356-7FDCBD1AA56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B38-4BF5-B356-7FDCBD1AA567}"/>
              </c:ext>
            </c:extLst>
          </c:dPt>
          <c:dPt>
            <c:idx val="3"/>
            <c:bubble3D val="0"/>
            <c:explosion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B38-4BF5-B356-7FDCBD1AA56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B38-4BF5-B356-7FDCBD1AA567}"/>
              </c:ext>
            </c:extLst>
          </c:dPt>
          <c:dPt>
            <c:idx val="5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B38-4BF5-B356-7FDCBD1AA567}"/>
              </c:ext>
            </c:extLst>
          </c:dPt>
          <c:dPt>
            <c:idx val="6"/>
            <c:bubble3D val="0"/>
            <c:explosion val="22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B38-4BF5-B356-7FDCBD1AA567}"/>
              </c:ext>
            </c:extLst>
          </c:dPt>
          <c:dLbls>
            <c:dLbl>
              <c:idx val="0"/>
              <c:layout>
                <c:manualLayout>
                  <c:x val="0.14096932165942394"/>
                  <c:y val="-0.2933638668595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38-4BF5-B356-7FDCBD1AA567}"/>
                </c:ext>
              </c:extLst>
            </c:dLbl>
            <c:dLbl>
              <c:idx val="1"/>
              <c:layout>
                <c:manualLayout>
                  <c:x val="0.15958792405430866"/>
                  <c:y val="3.241865939402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B38-4BF5-B356-7FDCBD1AA567}"/>
                </c:ext>
              </c:extLst>
            </c:dLbl>
            <c:dLbl>
              <c:idx val="2"/>
              <c:layout>
                <c:manualLayout>
                  <c:x val="6.3071300663945201E-2"/>
                  <c:y val="0.15464637389642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38-4BF5-B356-7FDCBD1AA567}"/>
                </c:ext>
              </c:extLst>
            </c:dLbl>
            <c:dLbl>
              <c:idx val="3"/>
              <c:layout>
                <c:manualLayout>
                  <c:x val="8.4047195369154074E-2"/>
                  <c:y val="2.2303477526616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B38-4BF5-B356-7FDCBD1AA567}"/>
                </c:ext>
              </c:extLst>
            </c:dLbl>
            <c:dLbl>
              <c:idx val="4"/>
              <c:layout>
                <c:manualLayout>
                  <c:x val="-0.15151770951864821"/>
                  <c:y val="-7.73231869482114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B38-4BF5-B356-7FDCBD1AA567}"/>
                </c:ext>
              </c:extLst>
            </c:dLbl>
            <c:dLbl>
              <c:idx val="5"/>
              <c:layout>
                <c:manualLayout>
                  <c:x val="4.233469183783025E-2"/>
                  <c:y val="-3.0237095266199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B38-4BF5-B356-7FDCBD1AA567}"/>
                </c:ext>
              </c:extLst>
            </c:dLbl>
            <c:dLbl>
              <c:idx val="6"/>
              <c:layout>
                <c:manualLayout>
                  <c:x val="-2.1828364718501437E-3"/>
                  <c:y val="5.776217107679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B38-4BF5-B356-7FDCBD1AA567}"/>
                </c:ext>
              </c:extLst>
            </c:dLbl>
            <c:dLbl>
              <c:idx val="7"/>
              <c:layout>
                <c:manualLayout>
                  <c:x val="-9.308873499257718E-2"/>
                  <c:y val="-0.17119056778888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D3-4C5F-99FE-A82653D17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0.34</c:v>
                </c:pt>
                <c:pt idx="1">
                  <c:v>0.13500000000000001</c:v>
                </c:pt>
                <c:pt idx="2">
                  <c:v>0.23</c:v>
                </c:pt>
                <c:pt idx="3">
                  <c:v>3.3000000000000002E-2</c:v>
                </c:pt>
                <c:pt idx="4">
                  <c:v>0.246</c:v>
                </c:pt>
                <c:pt idx="5">
                  <c:v>1.2999999999999999E-2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38-4BF5-B356-7FDCBD1AA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ADF21-D0AB-4237-845C-26BC6175D43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947E45-83B0-413C-AE59-0C4F618C83FC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Налоговые доходы</a:t>
          </a:r>
          <a:endParaRPr lang="ru-RU" sz="1600" dirty="0">
            <a:solidFill>
              <a:srgbClr val="002060"/>
            </a:solidFill>
          </a:endParaRPr>
        </a:p>
      </dgm:t>
    </dgm:pt>
    <dgm:pt modelId="{782E2A54-BC1E-4CB7-B10A-97330B0A715B}" type="parTrans" cxnId="{D5063652-9E21-4446-81F5-8204ED50ABA7}">
      <dgm:prSet/>
      <dgm:spPr/>
      <dgm:t>
        <a:bodyPr/>
        <a:lstStyle/>
        <a:p>
          <a:endParaRPr lang="ru-RU"/>
        </a:p>
      </dgm:t>
    </dgm:pt>
    <dgm:pt modelId="{20643315-350E-4A73-B41F-2E57642D8680}" type="sibTrans" cxnId="{D5063652-9E21-4446-81F5-8204ED50ABA7}">
      <dgm:prSet/>
      <dgm:spPr/>
      <dgm:t>
        <a:bodyPr/>
        <a:lstStyle/>
        <a:p>
          <a:endParaRPr lang="ru-RU"/>
        </a:p>
      </dgm:t>
    </dgm:pt>
    <dgm:pt modelId="{E8C93953-5041-41C4-99C4-A49E29EE23EE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Налог на доходы физических лиц</a:t>
          </a:r>
          <a:endParaRPr lang="ru-RU" sz="1600" dirty="0"/>
        </a:p>
      </dgm:t>
    </dgm:pt>
    <dgm:pt modelId="{8AC930E4-E593-4F0A-9DA9-A358FBC29949}" type="parTrans" cxnId="{A16AAABB-4543-498B-847C-3CF2A65410E2}">
      <dgm:prSet/>
      <dgm:spPr/>
      <dgm:t>
        <a:bodyPr/>
        <a:lstStyle/>
        <a:p>
          <a:endParaRPr lang="ru-RU"/>
        </a:p>
      </dgm:t>
    </dgm:pt>
    <dgm:pt modelId="{E2B30078-A948-44B8-A342-425391B87E72}" type="sibTrans" cxnId="{A16AAABB-4543-498B-847C-3CF2A65410E2}">
      <dgm:prSet/>
      <dgm:spPr/>
      <dgm:t>
        <a:bodyPr/>
        <a:lstStyle/>
        <a:p>
          <a:endParaRPr lang="ru-RU"/>
        </a:p>
      </dgm:t>
    </dgm:pt>
    <dgm:pt modelId="{B4F2A58F-158E-44A0-90EC-FA1957A270B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Неналоговые доходы</a:t>
          </a:r>
          <a:endParaRPr lang="ru-RU" sz="1600" dirty="0">
            <a:solidFill>
              <a:srgbClr val="002060"/>
            </a:solidFill>
          </a:endParaRPr>
        </a:p>
      </dgm:t>
    </dgm:pt>
    <dgm:pt modelId="{49F6E303-1947-4EA5-9B4D-53EA7DDD924D}" type="parTrans" cxnId="{1B2CDB6D-CADA-497D-A929-3F9B00944999}">
      <dgm:prSet/>
      <dgm:spPr/>
      <dgm:t>
        <a:bodyPr/>
        <a:lstStyle/>
        <a:p>
          <a:endParaRPr lang="ru-RU"/>
        </a:p>
      </dgm:t>
    </dgm:pt>
    <dgm:pt modelId="{820CB41D-7867-45C8-9CAD-22464755F83D}" type="sibTrans" cxnId="{1B2CDB6D-CADA-497D-A929-3F9B00944999}">
      <dgm:prSet/>
      <dgm:spPr/>
      <dgm:t>
        <a:bodyPr/>
        <a:lstStyle/>
        <a:p>
          <a:endParaRPr lang="ru-RU"/>
        </a:p>
      </dgm:t>
    </dgm:pt>
    <dgm:pt modelId="{F12099E5-36DC-422D-B774-E67B07770A02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Арендная плата за земельные участки</a:t>
          </a:r>
          <a:endParaRPr lang="ru-RU" sz="1400" dirty="0"/>
        </a:p>
      </dgm:t>
    </dgm:pt>
    <dgm:pt modelId="{09042D6D-18A5-43C7-A477-50C7A47D3590}" type="parTrans" cxnId="{D4E16D47-F433-4D44-A5EA-C77BEE669706}">
      <dgm:prSet/>
      <dgm:spPr/>
      <dgm:t>
        <a:bodyPr/>
        <a:lstStyle/>
        <a:p>
          <a:endParaRPr lang="ru-RU"/>
        </a:p>
      </dgm:t>
    </dgm:pt>
    <dgm:pt modelId="{D8FAEC56-26E3-434E-B72C-09F09124C936}" type="sibTrans" cxnId="{D4E16D47-F433-4D44-A5EA-C77BEE669706}">
      <dgm:prSet/>
      <dgm:spPr/>
      <dgm:t>
        <a:bodyPr/>
        <a:lstStyle/>
        <a:p>
          <a:endParaRPr lang="ru-RU"/>
        </a:p>
      </dgm:t>
    </dgm:pt>
    <dgm:pt modelId="{4740B546-2AF9-4179-813F-9C82373FA306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dirty="0">
            <a:solidFill>
              <a:srgbClr val="002060"/>
            </a:solidFill>
          </a:endParaRPr>
        </a:p>
      </dgm:t>
    </dgm:pt>
    <dgm:pt modelId="{605773AE-D550-47B5-ABB1-E6555A54FB81}" type="parTrans" cxnId="{6FC5945A-DE41-4349-8B48-02762B967A56}">
      <dgm:prSet/>
      <dgm:spPr/>
      <dgm:t>
        <a:bodyPr/>
        <a:lstStyle/>
        <a:p>
          <a:endParaRPr lang="ru-RU"/>
        </a:p>
      </dgm:t>
    </dgm:pt>
    <dgm:pt modelId="{9684C6BE-38EB-4594-BA6C-48F85ABD3B96}" type="sibTrans" cxnId="{6FC5945A-DE41-4349-8B48-02762B967A56}">
      <dgm:prSet/>
      <dgm:spPr/>
      <dgm:t>
        <a:bodyPr/>
        <a:lstStyle/>
        <a:p>
          <a:endParaRPr lang="ru-RU"/>
        </a:p>
      </dgm:t>
    </dgm:pt>
    <dgm:pt modelId="{07C04560-D559-4D1B-9148-FE9B9EFDD294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Дотации</a:t>
          </a:r>
          <a:endParaRPr lang="ru-RU" sz="1400" dirty="0"/>
        </a:p>
      </dgm:t>
    </dgm:pt>
    <dgm:pt modelId="{53C6E241-BAB3-4419-9F08-BF10F7F1728D}" type="parTrans" cxnId="{7B577CA5-EB14-4523-9903-50A8DEE134BF}">
      <dgm:prSet/>
      <dgm:spPr/>
      <dgm:t>
        <a:bodyPr/>
        <a:lstStyle/>
        <a:p>
          <a:endParaRPr lang="ru-RU"/>
        </a:p>
      </dgm:t>
    </dgm:pt>
    <dgm:pt modelId="{1FB32BE0-A65D-40A9-A647-4665A4D32E98}" type="sibTrans" cxnId="{7B577CA5-EB14-4523-9903-50A8DEE134BF}">
      <dgm:prSet/>
      <dgm:spPr/>
      <dgm:t>
        <a:bodyPr/>
        <a:lstStyle/>
        <a:p>
          <a:endParaRPr lang="ru-RU"/>
        </a:p>
      </dgm:t>
    </dgm:pt>
    <dgm:pt modelId="{87456BD9-2C89-4C50-AE02-E88B58718B7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Единый сельскохозяйственный налог</a:t>
          </a:r>
          <a:endParaRPr lang="ru-RU" sz="1600" dirty="0"/>
        </a:p>
      </dgm:t>
    </dgm:pt>
    <dgm:pt modelId="{23C92F03-DC2D-4DC2-817F-445B18CDAB69}" type="parTrans" cxnId="{AB2AC4A1-86D8-47EE-B7DE-38F620C38143}">
      <dgm:prSet/>
      <dgm:spPr/>
      <dgm:t>
        <a:bodyPr/>
        <a:lstStyle/>
        <a:p>
          <a:endParaRPr lang="ru-RU"/>
        </a:p>
      </dgm:t>
    </dgm:pt>
    <dgm:pt modelId="{82D43EF1-CBA6-4CD5-85E1-8CA4EA014722}" type="sibTrans" cxnId="{AB2AC4A1-86D8-47EE-B7DE-38F620C38143}">
      <dgm:prSet/>
      <dgm:spPr/>
      <dgm:t>
        <a:bodyPr/>
        <a:lstStyle/>
        <a:p>
          <a:endParaRPr lang="ru-RU"/>
        </a:p>
      </dgm:t>
    </dgm:pt>
    <dgm:pt modelId="{9796168D-5D3A-4625-8339-66C1CE3FB863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Земельный налог</a:t>
          </a:r>
          <a:endParaRPr lang="ru-RU" sz="1600" dirty="0"/>
        </a:p>
      </dgm:t>
    </dgm:pt>
    <dgm:pt modelId="{8E79ED69-9172-4814-80E2-3560AF27060C}" type="parTrans" cxnId="{FE6C8143-6808-40A9-B6AE-D238B646BFBB}">
      <dgm:prSet/>
      <dgm:spPr/>
      <dgm:t>
        <a:bodyPr/>
        <a:lstStyle/>
        <a:p>
          <a:endParaRPr lang="ru-RU"/>
        </a:p>
      </dgm:t>
    </dgm:pt>
    <dgm:pt modelId="{5E425CE6-08EF-4D8A-927D-8FE5DEC15C79}" type="sibTrans" cxnId="{FE6C8143-6808-40A9-B6AE-D238B646BFBB}">
      <dgm:prSet/>
      <dgm:spPr/>
      <dgm:t>
        <a:bodyPr/>
        <a:lstStyle/>
        <a:p>
          <a:endParaRPr lang="ru-RU"/>
        </a:p>
      </dgm:t>
    </dgm:pt>
    <dgm:pt modelId="{47059D3C-9EBA-444C-A596-8F34331D749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Налог на имущество физических лиц</a:t>
          </a:r>
          <a:endParaRPr lang="ru-RU" sz="1600" dirty="0"/>
        </a:p>
      </dgm:t>
    </dgm:pt>
    <dgm:pt modelId="{CDB4016A-079D-4700-94E0-F61F20A38A72}" type="parTrans" cxnId="{250CD210-C232-4B09-9EEC-02FF9E79871E}">
      <dgm:prSet/>
      <dgm:spPr/>
      <dgm:t>
        <a:bodyPr/>
        <a:lstStyle/>
        <a:p>
          <a:endParaRPr lang="ru-RU"/>
        </a:p>
      </dgm:t>
    </dgm:pt>
    <dgm:pt modelId="{98265594-97CA-4077-9D5A-311DB1D450CE}" type="sibTrans" cxnId="{250CD210-C232-4B09-9EEC-02FF9E79871E}">
      <dgm:prSet/>
      <dgm:spPr/>
      <dgm:t>
        <a:bodyPr/>
        <a:lstStyle/>
        <a:p>
          <a:endParaRPr lang="ru-RU"/>
        </a:p>
      </dgm:t>
    </dgm:pt>
    <dgm:pt modelId="{670BEEEB-129A-4B3A-852F-891A441D6697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/>
            <a:t>Акцизы на нефтепродукты</a:t>
          </a:r>
          <a:endParaRPr lang="ru-RU" sz="1600" dirty="0"/>
        </a:p>
      </dgm:t>
    </dgm:pt>
    <dgm:pt modelId="{C4C20B02-A6AE-4C47-9AF0-5E62CAFD0A52}" type="parTrans" cxnId="{D8D08030-329E-494D-84D6-558A8041E5FA}">
      <dgm:prSet/>
      <dgm:spPr/>
      <dgm:t>
        <a:bodyPr/>
        <a:lstStyle/>
        <a:p>
          <a:endParaRPr lang="ru-RU"/>
        </a:p>
      </dgm:t>
    </dgm:pt>
    <dgm:pt modelId="{1EF8735C-9171-4DB8-9CAB-0CDB706967EC}" type="sibTrans" cxnId="{D8D08030-329E-494D-84D6-558A8041E5FA}">
      <dgm:prSet/>
      <dgm:spPr/>
      <dgm:t>
        <a:bodyPr/>
        <a:lstStyle/>
        <a:p>
          <a:endParaRPr lang="ru-RU"/>
        </a:p>
      </dgm:t>
    </dgm:pt>
    <dgm:pt modelId="{5FCEB233-B6E4-4069-8599-68EFE81ACAF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Арендная плата за муниципальное имущество</a:t>
          </a:r>
          <a:endParaRPr lang="ru-RU" sz="1400" dirty="0"/>
        </a:p>
      </dgm:t>
    </dgm:pt>
    <dgm:pt modelId="{B280312A-9ABD-4C1E-9AEC-B1951828ABB9}" type="parTrans" cxnId="{BDB9ACE6-7220-4749-92CE-1008FABBCA79}">
      <dgm:prSet/>
      <dgm:spPr/>
      <dgm:t>
        <a:bodyPr/>
        <a:lstStyle/>
        <a:p>
          <a:endParaRPr lang="ru-RU"/>
        </a:p>
      </dgm:t>
    </dgm:pt>
    <dgm:pt modelId="{13189606-986D-43FF-97CC-491DDEC8FA3D}" type="sibTrans" cxnId="{BDB9ACE6-7220-4749-92CE-1008FABBCA79}">
      <dgm:prSet/>
      <dgm:spPr/>
      <dgm:t>
        <a:bodyPr/>
        <a:lstStyle/>
        <a:p>
          <a:endParaRPr lang="ru-RU"/>
        </a:p>
      </dgm:t>
    </dgm:pt>
    <dgm:pt modelId="{0D1C0124-7399-49B2-97FA-C8F91D976FE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Плата за пользование жилыми помещениями</a:t>
          </a:r>
          <a:endParaRPr lang="ru-RU" sz="1400" dirty="0"/>
        </a:p>
      </dgm:t>
    </dgm:pt>
    <dgm:pt modelId="{11B58479-3940-49B6-83EB-E9127B6F3ED0}" type="parTrans" cxnId="{AF6F17A7-0F82-4CB2-8BA5-7B23E98DDB65}">
      <dgm:prSet/>
      <dgm:spPr/>
      <dgm:t>
        <a:bodyPr/>
        <a:lstStyle/>
        <a:p>
          <a:endParaRPr lang="ru-RU"/>
        </a:p>
      </dgm:t>
    </dgm:pt>
    <dgm:pt modelId="{66860EC9-4DB8-48C3-B8C6-5FA484827027}" type="sibTrans" cxnId="{AF6F17A7-0F82-4CB2-8BA5-7B23E98DDB65}">
      <dgm:prSet/>
      <dgm:spPr/>
      <dgm:t>
        <a:bodyPr/>
        <a:lstStyle/>
        <a:p>
          <a:endParaRPr lang="ru-RU"/>
        </a:p>
      </dgm:t>
    </dgm:pt>
    <dgm:pt modelId="{52F6EA28-D15C-4B6F-88B1-4ECC7CEDCDB1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Плата за размещение и эксплуатацию НТО, установку и эксплуатацию рекламных конструкций</a:t>
          </a:r>
          <a:endParaRPr lang="ru-RU" sz="1400" dirty="0"/>
        </a:p>
      </dgm:t>
    </dgm:pt>
    <dgm:pt modelId="{5DC840B5-436D-4FF7-837A-8D575DC535D0}" type="parTrans" cxnId="{ED64CE09-986E-404A-8382-910D1A19B004}">
      <dgm:prSet/>
      <dgm:spPr/>
      <dgm:t>
        <a:bodyPr/>
        <a:lstStyle/>
        <a:p>
          <a:endParaRPr lang="ru-RU"/>
        </a:p>
      </dgm:t>
    </dgm:pt>
    <dgm:pt modelId="{03112EFE-6159-40D2-931E-733B11C86EEF}" type="sibTrans" cxnId="{ED64CE09-986E-404A-8382-910D1A19B004}">
      <dgm:prSet/>
      <dgm:spPr/>
      <dgm:t>
        <a:bodyPr/>
        <a:lstStyle/>
        <a:p>
          <a:endParaRPr lang="ru-RU"/>
        </a:p>
      </dgm:t>
    </dgm:pt>
    <dgm:pt modelId="{78DB7772-DD7C-495A-84DB-B85B7A91B013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Плата за негативное воздействие на окружающую среду</a:t>
          </a:r>
          <a:endParaRPr lang="ru-RU" sz="1400" dirty="0"/>
        </a:p>
      </dgm:t>
    </dgm:pt>
    <dgm:pt modelId="{4D15DAD9-40F0-45DF-832A-2F99FA9E5277}" type="parTrans" cxnId="{958D82AE-0B3A-455F-8021-BB0B1247386D}">
      <dgm:prSet/>
      <dgm:spPr/>
      <dgm:t>
        <a:bodyPr/>
        <a:lstStyle/>
        <a:p>
          <a:endParaRPr lang="ru-RU"/>
        </a:p>
      </dgm:t>
    </dgm:pt>
    <dgm:pt modelId="{A40215B4-06B7-4D79-9A20-71F3BD3B936D}" type="sibTrans" cxnId="{958D82AE-0B3A-455F-8021-BB0B1247386D}">
      <dgm:prSet/>
      <dgm:spPr/>
      <dgm:t>
        <a:bodyPr/>
        <a:lstStyle/>
        <a:p>
          <a:endParaRPr lang="ru-RU"/>
        </a:p>
      </dgm:t>
    </dgm:pt>
    <dgm:pt modelId="{6D5A706D-21E4-484C-B867-B9B729850304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Доходы от продажи материальных и нематериальных активов</a:t>
          </a:r>
          <a:endParaRPr lang="ru-RU" sz="1400" dirty="0"/>
        </a:p>
      </dgm:t>
    </dgm:pt>
    <dgm:pt modelId="{D539BBDC-5240-45F2-86AB-95B4F6B6B1A8}" type="parTrans" cxnId="{05EDDA89-A6D6-4C74-9E17-8D20EA8026E2}">
      <dgm:prSet/>
      <dgm:spPr/>
      <dgm:t>
        <a:bodyPr/>
        <a:lstStyle/>
        <a:p>
          <a:endParaRPr lang="ru-RU"/>
        </a:p>
      </dgm:t>
    </dgm:pt>
    <dgm:pt modelId="{DB267875-3484-490D-881F-C3AF77B6EDCC}" type="sibTrans" cxnId="{05EDDA89-A6D6-4C74-9E17-8D20EA8026E2}">
      <dgm:prSet/>
      <dgm:spPr/>
      <dgm:t>
        <a:bodyPr/>
        <a:lstStyle/>
        <a:p>
          <a:endParaRPr lang="ru-RU"/>
        </a:p>
      </dgm:t>
    </dgm:pt>
    <dgm:pt modelId="{0553C861-CEF6-4FA4-8EB0-92CCF3E7A56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Прочие доходы ( в </a:t>
          </a:r>
          <a:r>
            <a:rPr lang="ru-RU" sz="1400" dirty="0" err="1" smtClean="0"/>
            <a:t>т.ч</a:t>
          </a:r>
          <a:r>
            <a:rPr lang="ru-RU" sz="1400" dirty="0" smtClean="0"/>
            <a:t>. штрафы)</a:t>
          </a:r>
          <a:endParaRPr lang="ru-RU" sz="1400" dirty="0"/>
        </a:p>
      </dgm:t>
    </dgm:pt>
    <dgm:pt modelId="{F4F446EB-95E7-4E18-AACF-180AC586C66D}" type="parTrans" cxnId="{712115A2-0DF9-4576-926C-68153CF4B15E}">
      <dgm:prSet/>
      <dgm:spPr/>
      <dgm:t>
        <a:bodyPr/>
        <a:lstStyle/>
        <a:p>
          <a:endParaRPr lang="ru-RU"/>
        </a:p>
      </dgm:t>
    </dgm:pt>
    <dgm:pt modelId="{4EE8B3E4-50F5-402B-B4BB-CC9A7C432610}" type="sibTrans" cxnId="{712115A2-0DF9-4576-926C-68153CF4B15E}">
      <dgm:prSet/>
      <dgm:spPr/>
      <dgm:t>
        <a:bodyPr/>
        <a:lstStyle/>
        <a:p>
          <a:endParaRPr lang="ru-RU"/>
        </a:p>
      </dgm:t>
    </dgm:pt>
    <dgm:pt modelId="{20D20B36-C578-466E-8005-37D6B958867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Субсидии</a:t>
          </a:r>
          <a:endParaRPr lang="ru-RU" sz="1400" dirty="0"/>
        </a:p>
      </dgm:t>
    </dgm:pt>
    <dgm:pt modelId="{4BB6E1DF-8F67-4E45-B59F-8E154CDFFF91}" type="parTrans" cxnId="{DF154B27-9ADC-43D6-BE9C-C542A505BE03}">
      <dgm:prSet/>
      <dgm:spPr/>
      <dgm:t>
        <a:bodyPr/>
        <a:lstStyle/>
        <a:p>
          <a:endParaRPr lang="ru-RU"/>
        </a:p>
      </dgm:t>
    </dgm:pt>
    <dgm:pt modelId="{12EC0139-92D5-42E0-9EA5-38E0E88A562F}" type="sibTrans" cxnId="{DF154B27-9ADC-43D6-BE9C-C542A505BE03}">
      <dgm:prSet/>
      <dgm:spPr/>
      <dgm:t>
        <a:bodyPr/>
        <a:lstStyle/>
        <a:p>
          <a:endParaRPr lang="ru-RU"/>
        </a:p>
      </dgm:t>
    </dgm:pt>
    <dgm:pt modelId="{3AD7DC75-A0E7-42E5-A113-FF4F759AE29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Субвенции</a:t>
          </a:r>
          <a:endParaRPr lang="ru-RU" sz="1400" dirty="0"/>
        </a:p>
      </dgm:t>
    </dgm:pt>
    <dgm:pt modelId="{19AAC49A-F78B-4E03-AE43-85D542F846B5}" type="parTrans" cxnId="{CD8F2EE6-5D7A-4182-AF9B-225A75AEDEEF}">
      <dgm:prSet/>
      <dgm:spPr/>
      <dgm:t>
        <a:bodyPr/>
        <a:lstStyle/>
        <a:p>
          <a:endParaRPr lang="ru-RU"/>
        </a:p>
      </dgm:t>
    </dgm:pt>
    <dgm:pt modelId="{90BC5BF4-15EE-43D4-9894-2F1AD1729DD5}" type="sibTrans" cxnId="{CD8F2EE6-5D7A-4182-AF9B-225A75AEDEEF}">
      <dgm:prSet/>
      <dgm:spPr/>
      <dgm:t>
        <a:bodyPr/>
        <a:lstStyle/>
        <a:p>
          <a:endParaRPr lang="ru-RU"/>
        </a:p>
      </dgm:t>
    </dgm:pt>
    <dgm:pt modelId="{4BE9EFF8-494F-4A3F-803A-70473A4D62F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/>
            <a:t>Иные межбюджетные трансферты</a:t>
          </a:r>
          <a:endParaRPr lang="ru-RU" sz="1400" dirty="0"/>
        </a:p>
      </dgm:t>
    </dgm:pt>
    <dgm:pt modelId="{04C2621E-F982-4563-8094-9DC86E311AE3}" type="parTrans" cxnId="{052F4945-2DC5-4B08-9932-A67C410A93F4}">
      <dgm:prSet/>
      <dgm:spPr/>
      <dgm:t>
        <a:bodyPr/>
        <a:lstStyle/>
        <a:p>
          <a:endParaRPr lang="ru-RU"/>
        </a:p>
      </dgm:t>
    </dgm:pt>
    <dgm:pt modelId="{FF4321A5-7128-48B9-9207-E51D8BB11097}" type="sibTrans" cxnId="{052F4945-2DC5-4B08-9932-A67C410A93F4}">
      <dgm:prSet/>
      <dgm:spPr/>
      <dgm:t>
        <a:bodyPr/>
        <a:lstStyle/>
        <a:p>
          <a:endParaRPr lang="ru-RU"/>
        </a:p>
      </dgm:t>
    </dgm:pt>
    <dgm:pt modelId="{E42C9C88-0C95-44A3-A869-A75F7CF05A5D}" type="pres">
      <dgm:prSet presAssocID="{AF1ADF21-D0AB-4237-845C-26BC6175D43E}" presName="Name0" presStyleCnt="0">
        <dgm:presLayoutVars>
          <dgm:dir/>
          <dgm:animLvl val="lvl"/>
          <dgm:resizeHandles val="exact"/>
        </dgm:presLayoutVars>
      </dgm:prSet>
      <dgm:spPr/>
    </dgm:pt>
    <dgm:pt modelId="{D84F0E88-3E77-4D8F-9445-58C1DDE74055}" type="pres">
      <dgm:prSet presAssocID="{10947E45-83B0-413C-AE59-0C4F618C83FC}" presName="composite" presStyleCnt="0"/>
      <dgm:spPr/>
    </dgm:pt>
    <dgm:pt modelId="{FE406019-6599-44E0-82ED-13D2C6661461}" type="pres">
      <dgm:prSet presAssocID="{10947E45-83B0-413C-AE59-0C4F618C83FC}" presName="parTx" presStyleLbl="alignNode1" presStyleIdx="0" presStyleCnt="3" custLinFactY="-100000" custLinFactNeighborX="1190" custLinFactNeighborY="-125617">
        <dgm:presLayoutVars>
          <dgm:chMax val="0"/>
          <dgm:chPref val="0"/>
          <dgm:bulletEnabled val="1"/>
        </dgm:presLayoutVars>
      </dgm:prSet>
      <dgm:spPr/>
    </dgm:pt>
    <dgm:pt modelId="{83C1E5B4-B8DF-4BF4-AA5C-BF77D40D441D}" type="pres">
      <dgm:prSet presAssocID="{10947E45-83B0-413C-AE59-0C4F618C83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743E3-4907-4772-9424-E998C6468333}" type="pres">
      <dgm:prSet presAssocID="{20643315-350E-4A73-B41F-2E57642D8680}" presName="space" presStyleCnt="0"/>
      <dgm:spPr/>
    </dgm:pt>
    <dgm:pt modelId="{5FC9A117-BC0B-4530-A312-7806C430671C}" type="pres">
      <dgm:prSet presAssocID="{B4F2A58F-158E-44A0-90EC-FA1957A270B5}" presName="composite" presStyleCnt="0"/>
      <dgm:spPr/>
    </dgm:pt>
    <dgm:pt modelId="{B91F5F3E-477B-46EB-B4C1-7EA346C10338}" type="pres">
      <dgm:prSet presAssocID="{B4F2A58F-158E-44A0-90EC-FA1957A270B5}" presName="parTx" presStyleLbl="alignNode1" presStyleIdx="1" presStyleCnt="3" custScaleY="100000" custLinFactY="-100000" custLinFactNeighborX="-1413" custLinFactNeighborY="-120813">
        <dgm:presLayoutVars>
          <dgm:chMax val="0"/>
          <dgm:chPref val="0"/>
          <dgm:bulletEnabled val="1"/>
        </dgm:presLayoutVars>
      </dgm:prSet>
      <dgm:spPr/>
    </dgm:pt>
    <dgm:pt modelId="{E46270FA-7B94-4345-AFEB-9F81A42B0640}" type="pres">
      <dgm:prSet presAssocID="{B4F2A58F-158E-44A0-90EC-FA1957A270B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C6148-7CA3-4152-A287-9B62CFC3645D}" type="pres">
      <dgm:prSet presAssocID="{820CB41D-7867-45C8-9CAD-22464755F83D}" presName="space" presStyleCnt="0"/>
      <dgm:spPr/>
    </dgm:pt>
    <dgm:pt modelId="{EBBF841B-713D-4875-A1C4-3BF6CC00A6E6}" type="pres">
      <dgm:prSet presAssocID="{4740B546-2AF9-4179-813F-9C82373FA306}" presName="composite" presStyleCnt="0"/>
      <dgm:spPr/>
    </dgm:pt>
    <dgm:pt modelId="{ACF25AA3-2C9C-46B9-9AD9-E1489BE98D07}" type="pres">
      <dgm:prSet presAssocID="{4740B546-2AF9-4179-813F-9C82373FA306}" presName="parTx" presStyleLbl="alignNode1" presStyleIdx="2" presStyleCnt="3" custLinFactY="-100000" custLinFactNeighborX="1900" custLinFactNeighborY="-125617">
        <dgm:presLayoutVars>
          <dgm:chMax val="0"/>
          <dgm:chPref val="0"/>
          <dgm:bulletEnabled val="1"/>
        </dgm:presLayoutVars>
      </dgm:prSet>
      <dgm:spPr/>
    </dgm:pt>
    <dgm:pt modelId="{8AA1167C-E847-412D-B582-F676F2F579E7}" type="pres">
      <dgm:prSet presAssocID="{4740B546-2AF9-4179-813F-9C82373FA30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4562B-7066-4EBD-9E08-E01A8C03802F}" type="presOf" srcId="{52F6EA28-D15C-4B6F-88B1-4ECC7CEDCDB1}" destId="{E46270FA-7B94-4345-AFEB-9F81A42B0640}" srcOrd="0" destOrd="3" presId="urn:microsoft.com/office/officeart/2005/8/layout/hList1"/>
    <dgm:cxn modelId="{DF154B27-9ADC-43D6-BE9C-C542A505BE03}" srcId="{4740B546-2AF9-4179-813F-9C82373FA306}" destId="{20D20B36-C578-466E-8005-37D6B958867F}" srcOrd="1" destOrd="0" parTransId="{4BB6E1DF-8F67-4E45-B59F-8E154CDFFF91}" sibTransId="{12EC0139-92D5-42E0-9EA5-38E0E88A562F}"/>
    <dgm:cxn modelId="{CFA47BFA-4E71-4BF0-A891-B6ACA875116F}" type="presOf" srcId="{47059D3C-9EBA-444C-A596-8F34331D749B}" destId="{83C1E5B4-B8DF-4BF4-AA5C-BF77D40D441D}" srcOrd="0" destOrd="3" presId="urn:microsoft.com/office/officeart/2005/8/layout/hList1"/>
    <dgm:cxn modelId="{05EDDA89-A6D6-4C74-9E17-8D20EA8026E2}" srcId="{B4F2A58F-158E-44A0-90EC-FA1957A270B5}" destId="{6D5A706D-21E4-484C-B867-B9B729850304}" srcOrd="5" destOrd="0" parTransId="{D539BBDC-5240-45F2-86AB-95B4F6B6B1A8}" sibTransId="{DB267875-3484-490D-881F-C3AF77B6EDCC}"/>
    <dgm:cxn modelId="{1B2CDB6D-CADA-497D-A929-3F9B00944999}" srcId="{AF1ADF21-D0AB-4237-845C-26BC6175D43E}" destId="{B4F2A58F-158E-44A0-90EC-FA1957A270B5}" srcOrd="1" destOrd="0" parTransId="{49F6E303-1947-4EA5-9B4D-53EA7DDD924D}" sibTransId="{820CB41D-7867-45C8-9CAD-22464755F83D}"/>
    <dgm:cxn modelId="{D5063652-9E21-4446-81F5-8204ED50ABA7}" srcId="{AF1ADF21-D0AB-4237-845C-26BC6175D43E}" destId="{10947E45-83B0-413C-AE59-0C4F618C83FC}" srcOrd="0" destOrd="0" parTransId="{782E2A54-BC1E-4CB7-B10A-97330B0A715B}" sibTransId="{20643315-350E-4A73-B41F-2E57642D8680}"/>
    <dgm:cxn modelId="{FE6C8143-6808-40A9-B6AE-D238B646BFBB}" srcId="{10947E45-83B0-413C-AE59-0C4F618C83FC}" destId="{9796168D-5D3A-4625-8339-66C1CE3FB863}" srcOrd="2" destOrd="0" parTransId="{8E79ED69-9172-4814-80E2-3560AF27060C}" sibTransId="{5E425CE6-08EF-4D8A-927D-8FE5DEC15C79}"/>
    <dgm:cxn modelId="{03C0FB28-2B5D-495E-B513-5073EA270725}" type="presOf" srcId="{9796168D-5D3A-4625-8339-66C1CE3FB863}" destId="{83C1E5B4-B8DF-4BF4-AA5C-BF77D40D441D}" srcOrd="0" destOrd="2" presId="urn:microsoft.com/office/officeart/2005/8/layout/hList1"/>
    <dgm:cxn modelId="{250CD210-C232-4B09-9EEC-02FF9E79871E}" srcId="{10947E45-83B0-413C-AE59-0C4F618C83FC}" destId="{47059D3C-9EBA-444C-A596-8F34331D749B}" srcOrd="3" destOrd="0" parTransId="{CDB4016A-079D-4700-94E0-F61F20A38A72}" sibTransId="{98265594-97CA-4077-9D5A-311DB1D450CE}"/>
    <dgm:cxn modelId="{2B54C3F3-F78C-4E17-9C04-1BA59D73603F}" type="presOf" srcId="{4740B546-2AF9-4179-813F-9C82373FA306}" destId="{ACF25AA3-2C9C-46B9-9AD9-E1489BE98D07}" srcOrd="0" destOrd="0" presId="urn:microsoft.com/office/officeart/2005/8/layout/hList1"/>
    <dgm:cxn modelId="{052F4945-2DC5-4B08-9932-A67C410A93F4}" srcId="{4740B546-2AF9-4179-813F-9C82373FA306}" destId="{4BE9EFF8-494F-4A3F-803A-70473A4D62FD}" srcOrd="3" destOrd="0" parTransId="{04C2621E-F982-4563-8094-9DC86E311AE3}" sibTransId="{FF4321A5-7128-48B9-9207-E51D8BB11097}"/>
    <dgm:cxn modelId="{27F988FA-8C87-469D-90D8-D76949888501}" type="presOf" srcId="{5FCEB233-B6E4-4069-8599-68EFE81ACAFD}" destId="{E46270FA-7B94-4345-AFEB-9F81A42B0640}" srcOrd="0" destOrd="1" presId="urn:microsoft.com/office/officeart/2005/8/layout/hList1"/>
    <dgm:cxn modelId="{6C350159-B329-4C2C-BE65-BAC3D83537BF}" type="presOf" srcId="{E8C93953-5041-41C4-99C4-A49E29EE23EE}" destId="{83C1E5B4-B8DF-4BF4-AA5C-BF77D40D441D}" srcOrd="0" destOrd="0" presId="urn:microsoft.com/office/officeart/2005/8/layout/hList1"/>
    <dgm:cxn modelId="{220035F8-17AC-4020-8D62-16D8A528F826}" type="presOf" srcId="{0553C861-CEF6-4FA4-8EB0-92CCF3E7A56B}" destId="{E46270FA-7B94-4345-AFEB-9F81A42B0640}" srcOrd="0" destOrd="6" presId="urn:microsoft.com/office/officeart/2005/8/layout/hList1"/>
    <dgm:cxn modelId="{CBDB6EC1-9FD0-4696-B69D-8D2108DCAF23}" type="presOf" srcId="{F12099E5-36DC-422D-B774-E67B07770A02}" destId="{E46270FA-7B94-4345-AFEB-9F81A42B0640}" srcOrd="0" destOrd="0" presId="urn:microsoft.com/office/officeart/2005/8/layout/hList1"/>
    <dgm:cxn modelId="{FBC22C27-12BB-4A0D-A209-B025A56BD2C1}" type="presOf" srcId="{3AD7DC75-A0E7-42E5-A113-FF4F759AE29B}" destId="{8AA1167C-E847-412D-B582-F676F2F579E7}" srcOrd="0" destOrd="2" presId="urn:microsoft.com/office/officeart/2005/8/layout/hList1"/>
    <dgm:cxn modelId="{AB2AC4A1-86D8-47EE-B7DE-38F620C38143}" srcId="{10947E45-83B0-413C-AE59-0C4F618C83FC}" destId="{87456BD9-2C89-4C50-AE02-E88B58718B7D}" srcOrd="1" destOrd="0" parTransId="{23C92F03-DC2D-4DC2-817F-445B18CDAB69}" sibTransId="{82D43EF1-CBA6-4CD5-85E1-8CA4EA014722}"/>
    <dgm:cxn modelId="{D8D08030-329E-494D-84D6-558A8041E5FA}" srcId="{10947E45-83B0-413C-AE59-0C4F618C83FC}" destId="{670BEEEB-129A-4B3A-852F-891A441D6697}" srcOrd="4" destOrd="0" parTransId="{C4C20B02-A6AE-4C47-9AF0-5E62CAFD0A52}" sibTransId="{1EF8735C-9171-4DB8-9CAB-0CDB706967EC}"/>
    <dgm:cxn modelId="{88196A97-4C38-4E51-9904-5E850B9A00C0}" type="presOf" srcId="{6D5A706D-21E4-484C-B867-B9B729850304}" destId="{E46270FA-7B94-4345-AFEB-9F81A42B0640}" srcOrd="0" destOrd="5" presId="urn:microsoft.com/office/officeart/2005/8/layout/hList1"/>
    <dgm:cxn modelId="{E4EF1900-EEF3-47F1-86E3-C008C676FBCA}" type="presOf" srcId="{10947E45-83B0-413C-AE59-0C4F618C83FC}" destId="{FE406019-6599-44E0-82ED-13D2C6661461}" srcOrd="0" destOrd="0" presId="urn:microsoft.com/office/officeart/2005/8/layout/hList1"/>
    <dgm:cxn modelId="{C76BC7D1-7E2B-4294-B663-FAFB04D43D60}" type="presOf" srcId="{4BE9EFF8-494F-4A3F-803A-70473A4D62FD}" destId="{8AA1167C-E847-412D-B582-F676F2F579E7}" srcOrd="0" destOrd="3" presId="urn:microsoft.com/office/officeart/2005/8/layout/hList1"/>
    <dgm:cxn modelId="{7B577CA5-EB14-4523-9903-50A8DEE134BF}" srcId="{4740B546-2AF9-4179-813F-9C82373FA306}" destId="{07C04560-D559-4D1B-9148-FE9B9EFDD294}" srcOrd="0" destOrd="0" parTransId="{53C6E241-BAB3-4419-9F08-BF10F7F1728D}" sibTransId="{1FB32BE0-A65D-40A9-A647-4665A4D32E98}"/>
    <dgm:cxn modelId="{A16AAABB-4543-498B-847C-3CF2A65410E2}" srcId="{10947E45-83B0-413C-AE59-0C4F618C83FC}" destId="{E8C93953-5041-41C4-99C4-A49E29EE23EE}" srcOrd="0" destOrd="0" parTransId="{8AC930E4-E593-4F0A-9DA9-A358FBC29949}" sibTransId="{E2B30078-A948-44B8-A342-425391B87E72}"/>
    <dgm:cxn modelId="{DCBC2A23-6BE4-4BE4-91D3-257423CAB779}" type="presOf" srcId="{07C04560-D559-4D1B-9148-FE9B9EFDD294}" destId="{8AA1167C-E847-412D-B582-F676F2F579E7}" srcOrd="0" destOrd="0" presId="urn:microsoft.com/office/officeart/2005/8/layout/hList1"/>
    <dgm:cxn modelId="{5864F242-5559-45FB-A39A-83EABC47A25E}" type="presOf" srcId="{B4F2A58F-158E-44A0-90EC-FA1957A270B5}" destId="{B91F5F3E-477B-46EB-B4C1-7EA346C10338}" srcOrd="0" destOrd="0" presId="urn:microsoft.com/office/officeart/2005/8/layout/hList1"/>
    <dgm:cxn modelId="{CD8F2EE6-5D7A-4182-AF9B-225A75AEDEEF}" srcId="{4740B546-2AF9-4179-813F-9C82373FA306}" destId="{3AD7DC75-A0E7-42E5-A113-FF4F759AE29B}" srcOrd="2" destOrd="0" parTransId="{19AAC49A-F78B-4E03-AE43-85D542F846B5}" sibTransId="{90BC5BF4-15EE-43D4-9894-2F1AD1729DD5}"/>
    <dgm:cxn modelId="{BDB9ACE6-7220-4749-92CE-1008FABBCA79}" srcId="{B4F2A58F-158E-44A0-90EC-FA1957A270B5}" destId="{5FCEB233-B6E4-4069-8599-68EFE81ACAFD}" srcOrd="1" destOrd="0" parTransId="{B280312A-9ABD-4C1E-9AEC-B1951828ABB9}" sibTransId="{13189606-986D-43FF-97CC-491DDEC8FA3D}"/>
    <dgm:cxn modelId="{A301AA69-B13B-41A9-B40A-772BE42DB643}" type="presOf" srcId="{20D20B36-C578-466E-8005-37D6B958867F}" destId="{8AA1167C-E847-412D-B582-F676F2F579E7}" srcOrd="0" destOrd="1" presId="urn:microsoft.com/office/officeart/2005/8/layout/hList1"/>
    <dgm:cxn modelId="{95078A92-A6E9-4CA4-869B-603CFD36B915}" type="presOf" srcId="{AF1ADF21-D0AB-4237-845C-26BC6175D43E}" destId="{E42C9C88-0C95-44A3-A869-A75F7CF05A5D}" srcOrd="0" destOrd="0" presId="urn:microsoft.com/office/officeart/2005/8/layout/hList1"/>
    <dgm:cxn modelId="{F3C45E89-60AE-484B-96F0-A3FC3143CB43}" type="presOf" srcId="{0D1C0124-7399-49B2-97FA-C8F91D976FE6}" destId="{E46270FA-7B94-4345-AFEB-9F81A42B0640}" srcOrd="0" destOrd="2" presId="urn:microsoft.com/office/officeart/2005/8/layout/hList1"/>
    <dgm:cxn modelId="{D4E16D47-F433-4D44-A5EA-C77BEE669706}" srcId="{B4F2A58F-158E-44A0-90EC-FA1957A270B5}" destId="{F12099E5-36DC-422D-B774-E67B07770A02}" srcOrd="0" destOrd="0" parTransId="{09042D6D-18A5-43C7-A477-50C7A47D3590}" sibTransId="{D8FAEC56-26E3-434E-B72C-09F09124C936}"/>
    <dgm:cxn modelId="{712115A2-0DF9-4576-926C-68153CF4B15E}" srcId="{B4F2A58F-158E-44A0-90EC-FA1957A270B5}" destId="{0553C861-CEF6-4FA4-8EB0-92CCF3E7A56B}" srcOrd="6" destOrd="0" parTransId="{F4F446EB-95E7-4E18-AACF-180AC586C66D}" sibTransId="{4EE8B3E4-50F5-402B-B4BB-CC9A7C432610}"/>
    <dgm:cxn modelId="{ED64CE09-986E-404A-8382-910D1A19B004}" srcId="{B4F2A58F-158E-44A0-90EC-FA1957A270B5}" destId="{52F6EA28-D15C-4B6F-88B1-4ECC7CEDCDB1}" srcOrd="3" destOrd="0" parTransId="{5DC840B5-436D-4FF7-837A-8D575DC535D0}" sibTransId="{03112EFE-6159-40D2-931E-733B11C86EEF}"/>
    <dgm:cxn modelId="{EA25D04C-AE1E-4CB3-80FF-C1012BB6786F}" type="presOf" srcId="{87456BD9-2C89-4C50-AE02-E88B58718B7D}" destId="{83C1E5B4-B8DF-4BF4-AA5C-BF77D40D441D}" srcOrd="0" destOrd="1" presId="urn:microsoft.com/office/officeart/2005/8/layout/hList1"/>
    <dgm:cxn modelId="{958D82AE-0B3A-455F-8021-BB0B1247386D}" srcId="{B4F2A58F-158E-44A0-90EC-FA1957A270B5}" destId="{78DB7772-DD7C-495A-84DB-B85B7A91B013}" srcOrd="4" destOrd="0" parTransId="{4D15DAD9-40F0-45DF-832A-2F99FA9E5277}" sibTransId="{A40215B4-06B7-4D79-9A20-71F3BD3B936D}"/>
    <dgm:cxn modelId="{6FC5945A-DE41-4349-8B48-02762B967A56}" srcId="{AF1ADF21-D0AB-4237-845C-26BC6175D43E}" destId="{4740B546-2AF9-4179-813F-9C82373FA306}" srcOrd="2" destOrd="0" parTransId="{605773AE-D550-47B5-ABB1-E6555A54FB81}" sibTransId="{9684C6BE-38EB-4594-BA6C-48F85ABD3B96}"/>
    <dgm:cxn modelId="{AF6F17A7-0F82-4CB2-8BA5-7B23E98DDB65}" srcId="{B4F2A58F-158E-44A0-90EC-FA1957A270B5}" destId="{0D1C0124-7399-49B2-97FA-C8F91D976FE6}" srcOrd="2" destOrd="0" parTransId="{11B58479-3940-49B6-83EB-E9127B6F3ED0}" sibTransId="{66860EC9-4DB8-48C3-B8C6-5FA484827027}"/>
    <dgm:cxn modelId="{C88D0EDE-2EE8-4237-A012-D4D7CC4889F3}" type="presOf" srcId="{78DB7772-DD7C-495A-84DB-B85B7A91B013}" destId="{E46270FA-7B94-4345-AFEB-9F81A42B0640}" srcOrd="0" destOrd="4" presId="urn:microsoft.com/office/officeart/2005/8/layout/hList1"/>
    <dgm:cxn modelId="{AC1B79D9-66E0-40FB-83DD-B85DF39BD3E3}" type="presOf" srcId="{670BEEEB-129A-4B3A-852F-891A441D6697}" destId="{83C1E5B4-B8DF-4BF4-AA5C-BF77D40D441D}" srcOrd="0" destOrd="4" presId="urn:microsoft.com/office/officeart/2005/8/layout/hList1"/>
    <dgm:cxn modelId="{43579407-8E41-4492-80F1-A917BFB94474}" type="presParOf" srcId="{E42C9C88-0C95-44A3-A869-A75F7CF05A5D}" destId="{D84F0E88-3E77-4D8F-9445-58C1DDE74055}" srcOrd="0" destOrd="0" presId="urn:microsoft.com/office/officeart/2005/8/layout/hList1"/>
    <dgm:cxn modelId="{F5755F6A-EB8A-474E-AE12-1307A24E9125}" type="presParOf" srcId="{D84F0E88-3E77-4D8F-9445-58C1DDE74055}" destId="{FE406019-6599-44E0-82ED-13D2C6661461}" srcOrd="0" destOrd="0" presId="urn:microsoft.com/office/officeart/2005/8/layout/hList1"/>
    <dgm:cxn modelId="{E27D28EC-A55E-48C3-A7E7-1926A1AED069}" type="presParOf" srcId="{D84F0E88-3E77-4D8F-9445-58C1DDE74055}" destId="{83C1E5B4-B8DF-4BF4-AA5C-BF77D40D441D}" srcOrd="1" destOrd="0" presId="urn:microsoft.com/office/officeart/2005/8/layout/hList1"/>
    <dgm:cxn modelId="{2DFAE6A4-9E81-48CB-AD79-7C88B0D6CF82}" type="presParOf" srcId="{E42C9C88-0C95-44A3-A869-A75F7CF05A5D}" destId="{C8E743E3-4907-4772-9424-E998C6468333}" srcOrd="1" destOrd="0" presId="urn:microsoft.com/office/officeart/2005/8/layout/hList1"/>
    <dgm:cxn modelId="{AED93CBD-7C2B-4C5F-91DA-5ABCD40B4574}" type="presParOf" srcId="{E42C9C88-0C95-44A3-A869-A75F7CF05A5D}" destId="{5FC9A117-BC0B-4530-A312-7806C430671C}" srcOrd="2" destOrd="0" presId="urn:microsoft.com/office/officeart/2005/8/layout/hList1"/>
    <dgm:cxn modelId="{9219042A-9B45-42D8-95BD-79CACBBCEB38}" type="presParOf" srcId="{5FC9A117-BC0B-4530-A312-7806C430671C}" destId="{B91F5F3E-477B-46EB-B4C1-7EA346C10338}" srcOrd="0" destOrd="0" presId="urn:microsoft.com/office/officeart/2005/8/layout/hList1"/>
    <dgm:cxn modelId="{92E8B23A-5529-40B8-8CC7-56377C5A1877}" type="presParOf" srcId="{5FC9A117-BC0B-4530-A312-7806C430671C}" destId="{E46270FA-7B94-4345-AFEB-9F81A42B0640}" srcOrd="1" destOrd="0" presId="urn:microsoft.com/office/officeart/2005/8/layout/hList1"/>
    <dgm:cxn modelId="{23651803-C157-4DEB-B51A-0BFD2B39F975}" type="presParOf" srcId="{E42C9C88-0C95-44A3-A869-A75F7CF05A5D}" destId="{8C3C6148-7CA3-4152-A287-9B62CFC3645D}" srcOrd="3" destOrd="0" presId="urn:microsoft.com/office/officeart/2005/8/layout/hList1"/>
    <dgm:cxn modelId="{0343C23C-1CE4-4DD0-A279-8C6DD10F64F2}" type="presParOf" srcId="{E42C9C88-0C95-44A3-A869-A75F7CF05A5D}" destId="{EBBF841B-713D-4875-A1C4-3BF6CC00A6E6}" srcOrd="4" destOrd="0" presId="urn:microsoft.com/office/officeart/2005/8/layout/hList1"/>
    <dgm:cxn modelId="{64F227B7-C424-4D98-A39B-B90BF0A59466}" type="presParOf" srcId="{EBBF841B-713D-4875-A1C4-3BF6CC00A6E6}" destId="{ACF25AA3-2C9C-46B9-9AD9-E1489BE98D07}" srcOrd="0" destOrd="0" presId="urn:microsoft.com/office/officeart/2005/8/layout/hList1"/>
    <dgm:cxn modelId="{05BE31E7-83F9-4BF6-8593-5E8562448D33}" type="presParOf" srcId="{EBBF841B-713D-4875-A1C4-3BF6CC00A6E6}" destId="{8AA1167C-E847-412D-B582-F676F2F579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06019-6599-44E0-82ED-13D2C6661461}">
      <dsp:nvSpPr>
        <dsp:cNvPr id="0" name=""/>
        <dsp:cNvSpPr/>
      </dsp:nvSpPr>
      <dsp:spPr>
        <a:xfrm>
          <a:off x="34593" y="0"/>
          <a:ext cx="2676375" cy="10705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Налоговые доходы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4593" y="0"/>
        <a:ext cx="2676375" cy="1070550"/>
      </dsp:txXfrm>
    </dsp:sp>
    <dsp:sp modelId="{83C1E5B4-B8DF-4BF4-AA5C-BF77D40D441D}">
      <dsp:nvSpPr>
        <dsp:cNvPr id="0" name=""/>
        <dsp:cNvSpPr/>
      </dsp:nvSpPr>
      <dsp:spPr>
        <a:xfrm>
          <a:off x="2745" y="1333812"/>
          <a:ext cx="2676375" cy="374692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Налог на доходы физических лиц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Единый сельскохозяйственный налог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Земельный налог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Налог на имущество физических лиц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Акцизы на нефтепродукты</a:t>
          </a:r>
          <a:endParaRPr lang="ru-RU" sz="1600" kern="1200" dirty="0"/>
        </a:p>
      </dsp:txBody>
      <dsp:txXfrm>
        <a:off x="2745" y="1333812"/>
        <a:ext cx="2676375" cy="3746924"/>
      </dsp:txXfrm>
    </dsp:sp>
    <dsp:sp modelId="{B91F5F3E-477B-46EB-B4C1-7EA346C10338}">
      <dsp:nvSpPr>
        <dsp:cNvPr id="0" name=""/>
        <dsp:cNvSpPr/>
      </dsp:nvSpPr>
      <dsp:spPr>
        <a:xfrm>
          <a:off x="3015995" y="0"/>
          <a:ext cx="2676375" cy="10705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Неналоговые доходы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3015995" y="0"/>
        <a:ext cx="2676375" cy="1070550"/>
      </dsp:txXfrm>
    </dsp:sp>
    <dsp:sp modelId="{E46270FA-7B94-4345-AFEB-9F81A42B0640}">
      <dsp:nvSpPr>
        <dsp:cNvPr id="0" name=""/>
        <dsp:cNvSpPr/>
      </dsp:nvSpPr>
      <dsp:spPr>
        <a:xfrm>
          <a:off x="3053812" y="1333812"/>
          <a:ext cx="2676375" cy="374692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Арендная плата за земельные участки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Арендная плата за муниципальное имущество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Плата за пользование жилыми помещениями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Плата за размещение и эксплуатацию НТО, установку и эксплуатацию рекламных конструкций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Плата за негативное воздействие на окружающую среду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продажи материальных и нематериальных активов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Прочие доходы ( в </a:t>
          </a:r>
          <a:r>
            <a:rPr lang="ru-RU" sz="1400" kern="1200" dirty="0" err="1" smtClean="0"/>
            <a:t>т.ч</a:t>
          </a:r>
          <a:r>
            <a:rPr lang="ru-RU" sz="1400" kern="1200" dirty="0" smtClean="0"/>
            <a:t>. штрафы)</a:t>
          </a:r>
          <a:endParaRPr lang="ru-RU" sz="1400" kern="1200" dirty="0"/>
        </a:p>
      </dsp:txBody>
      <dsp:txXfrm>
        <a:off x="3053812" y="1333812"/>
        <a:ext cx="2676375" cy="3746924"/>
      </dsp:txXfrm>
    </dsp:sp>
    <dsp:sp modelId="{ACF25AA3-2C9C-46B9-9AD9-E1489BE98D07}">
      <dsp:nvSpPr>
        <dsp:cNvPr id="0" name=""/>
        <dsp:cNvSpPr/>
      </dsp:nvSpPr>
      <dsp:spPr>
        <a:xfrm>
          <a:off x="6107625" y="0"/>
          <a:ext cx="2676375" cy="107055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6107625" y="0"/>
        <a:ext cx="2676375" cy="1070550"/>
      </dsp:txXfrm>
    </dsp:sp>
    <dsp:sp modelId="{8AA1167C-E847-412D-B582-F676F2F579E7}">
      <dsp:nvSpPr>
        <dsp:cNvPr id="0" name=""/>
        <dsp:cNvSpPr/>
      </dsp:nvSpPr>
      <dsp:spPr>
        <a:xfrm>
          <a:off x="6104879" y="1333812"/>
          <a:ext cx="2676375" cy="3746924"/>
        </a:xfrm>
        <a:prstGeom prst="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Дотации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Субсидии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Субвенции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Иные межбюджетные трансферты</a:t>
          </a:r>
          <a:endParaRPr lang="ru-RU" sz="1400" kern="1200" dirty="0"/>
        </a:p>
      </dsp:txBody>
      <dsp:txXfrm>
        <a:off x="6104879" y="1333812"/>
        <a:ext cx="2676375" cy="374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0.72299</cdr:x>
      <cdr:y>0.00201</cdr:y>
    </cdr:from>
    <cdr:to>
      <cdr:x>1</cdr:x>
      <cdr:y>0.10295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800" y="5624"/>
          <a:ext cx="1080000" cy="28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2026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53 894 186,20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0.34475</cdr:x>
      <cdr:y>0</cdr:y>
    </cdr:from>
    <cdr:to>
      <cdr:x>0.93104</cdr:x>
      <cdr:y>0.13375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6000" y="0"/>
          <a:ext cx="2357025" cy="33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latin typeface="Arial Black" panose="020B0A04020102020204" pitchFamily="34" charset="0"/>
            </a:rPr>
            <a:t>190 258 209,20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2026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0.42333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5631" y="1992793"/>
          <a:ext cx="2350652" cy="52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53 894 501,20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b="1" dirty="0" smtClean="0">
              <a:latin typeface="Arial Black" panose="020B0A04020102020204" pitchFamily="34" charset="0"/>
            </a:rPr>
            <a:t>193 284 244,20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2027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0.74442</cdr:x>
      <cdr:y>0</cdr:y>
    </cdr:from>
    <cdr:to>
      <cdr:x>1</cdr:x>
      <cdr:y>0.10094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8194" y="0"/>
          <a:ext cx="1101478" cy="276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2027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0.4186</cdr:x>
      <cdr:y>0.80833</cdr:y>
    </cdr:from>
    <cdr:to>
      <cdr:x>0.62797</cdr:x>
      <cdr:y>0.875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000" y="2619000"/>
          <a:ext cx="864280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2027 год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0.41314</cdr:x>
      <cdr:y>0.69722</cdr:y>
    </cdr:from>
    <cdr:to>
      <cdr:x>0.58686</cdr:x>
      <cdr:y>0.76389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05435" y="2259000"/>
          <a:ext cx="717130" cy="216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2026 год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0.39531</cdr:x>
      <cdr:y>0.58611</cdr:y>
    </cdr:from>
    <cdr:to>
      <cdr:x>0.60469</cdr:x>
      <cdr:y>0.65277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31860" y="1899000"/>
          <a:ext cx="864280" cy="215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solidFill>
                <a:schemeClr val="accent2">
                  <a:lumMod val="50000"/>
                </a:schemeClr>
              </a:solidFill>
            </a:rPr>
            <a:t>2025 год</a:t>
          </a:r>
          <a:endParaRPr lang="ru-RU" sz="9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0.75437</cdr:x>
      <cdr:y>0</cdr:y>
    </cdr:from>
    <cdr:to>
      <cdr:x>1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1202" y="-4225534"/>
          <a:ext cx="1091183" cy="291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C00000"/>
              </a:solidFill>
            </a:rPr>
            <a:t>2026 год</a:t>
          </a:r>
          <a:endParaRPr lang="ru-RU" sz="1400" b="1" i="1" dirty="0">
            <a:solidFill>
              <a:srgbClr val="C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0.75437</cdr:x>
      <cdr:y>0</cdr:y>
    </cdr:from>
    <cdr:to>
      <cdr:x>1</cdr:x>
      <cdr:y>0.11111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6422" y="-4228701"/>
          <a:ext cx="1154748" cy="29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C00000"/>
              </a:solidFill>
            </a:rPr>
            <a:t>2027 год</a:t>
          </a:r>
          <a:endParaRPr lang="ru-RU" sz="1400" b="1" i="1" dirty="0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0.4434</cdr:x>
      <cdr:y>0.65447</cdr:y>
    </cdr:from>
    <cdr:to>
      <cdr:x>0.98113</cdr:x>
      <cdr:y>0.86527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000" y="1909245"/>
          <a:ext cx="4104000" cy="61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Программные расходы</a:t>
          </a:r>
        </a:p>
        <a:p xmlns:a="http://schemas.openxmlformats.org/drawingml/2006/main">
          <a:pPr algn="ctr"/>
          <a:r>
            <a:rPr lang="en-US" sz="1600" b="1" dirty="0" smtClean="0"/>
            <a:t>134 449 572,43 </a:t>
          </a:r>
          <a:r>
            <a:rPr lang="ru-RU" sz="1600" b="1" dirty="0" smtClean="0"/>
            <a:t>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0.20896</cdr:x>
      <cdr:y>0.00104</cdr:y>
    </cdr:from>
    <cdr:to>
      <cdr:x>0.59575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775" y="3034"/>
          <a:ext cx="2952000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 Black" panose="020B0A04020102020204" pitchFamily="34" charset="0"/>
            </a:rPr>
            <a:t>200 799 030,00</a:t>
          </a:r>
          <a:r>
            <a:rPr lang="ru-RU" sz="1600" b="1" dirty="0" smtClean="0">
              <a:latin typeface="Arial Black" panose="020B0A04020102020204" pitchFamily="34" charset="0"/>
            </a:rPr>
            <a:t>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2025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en-US" sz="1200" b="1" dirty="0" smtClean="0"/>
            <a:t>136 364 023,00</a:t>
          </a:r>
          <a:r>
            <a:rPr lang="ru-RU" sz="1200" b="1" dirty="0" smtClean="0"/>
            <a:t>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0.34475</cdr:x>
      <cdr:y>0</cdr:y>
    </cdr:from>
    <cdr:to>
      <cdr:x>0.93104</cdr:x>
      <cdr:y>0.13375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86000" y="0"/>
          <a:ext cx="2357025" cy="336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latin typeface="Arial Black" panose="020B0A04020102020204" pitchFamily="34" charset="0"/>
            </a:rPr>
            <a:t>190 258 209,20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2026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0.42333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5631" y="1992793"/>
          <a:ext cx="2350652" cy="525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en-US" sz="1200" b="1" dirty="0" smtClean="0"/>
            <a:t>139 389 743,00</a:t>
          </a:r>
          <a:r>
            <a:rPr lang="ru-RU" sz="1200" b="1" dirty="0" smtClean="0"/>
            <a:t>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b="1" dirty="0" smtClean="0">
              <a:latin typeface="Arial Black" panose="020B0A04020102020204" pitchFamily="34" charset="0"/>
            </a:rPr>
            <a:t>193 284 244,20</a:t>
          </a:r>
          <a:r>
            <a:rPr lang="ru-RU" sz="1300" b="1" dirty="0" smtClean="0">
              <a:latin typeface="Arial Black" panose="020B0A04020102020204" pitchFamily="34" charset="0"/>
            </a:rPr>
            <a:t>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2027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0.60327</cdr:x>
      <cdr:y>0.69295</cdr:y>
    </cdr:from>
    <cdr:to>
      <cdr:x>1</cdr:x>
      <cdr:y>0.90375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4000" y="2021500"/>
          <a:ext cx="3172418" cy="6149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66 349 457,57</a:t>
          </a:r>
          <a:r>
            <a:rPr lang="en-US" sz="1600" b="1" dirty="0" smtClean="0"/>
            <a:t> </a:t>
          </a:r>
          <a:r>
            <a:rPr lang="ru-RU" sz="1600" b="1" dirty="0" smtClean="0"/>
            <a:t>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0.20896</cdr:x>
      <cdr:y>0.00104</cdr:y>
    </cdr:from>
    <cdr:to>
      <cdr:x>0.59575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4775" y="3034"/>
          <a:ext cx="2952000" cy="3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 Black" panose="020B0A04020102020204" pitchFamily="34" charset="0"/>
            </a:rPr>
            <a:t>200 799 030,00</a:t>
          </a:r>
          <a:r>
            <a:rPr lang="ru-RU" sz="1600" b="1" dirty="0" smtClean="0">
              <a:latin typeface="Arial Black" panose="020B0A04020102020204" pitchFamily="34" charset="0"/>
            </a:rPr>
            <a:t>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2025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007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46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273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416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993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28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1160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4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7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311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724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034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8825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420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214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899" y="420130"/>
            <a:ext cx="8280000" cy="295222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Бюджет для граждан </a:t>
            </a:r>
          </a:p>
          <a:p>
            <a:pPr algn="ctr" eaLnBrk="1" hangingPunct="1"/>
            <a:r>
              <a:rPr lang="ru-RU" altLang="ru-RU" sz="3200" b="1" dirty="0" smtClean="0">
                <a:latin typeface="Arial Black" panose="020B0A04020102020204" pitchFamily="34" charset="0"/>
              </a:rPr>
              <a:t>по проекту бюджета </a:t>
            </a:r>
            <a:r>
              <a:rPr lang="ru-RU" altLang="ru-RU" sz="2500" b="1" dirty="0" smtClean="0">
                <a:latin typeface="Arial Black" panose="020B0A04020102020204" pitchFamily="34" charset="0"/>
              </a:rPr>
              <a:t>МУНИЦИПАЛЬНОГО ОБРАЗОВАНИЯ «СВЕТОГОРСКОЕ ГОРОДСКОЕ ПОСЕЛЕНИЕ» ВЫБОРГСКОГО РАЙОНА ЛЕНИНГРАДСКОЙ ОБЛАСТИ НА 2025 ГОД И ПЛАНОВЫЙ ПЕРИОД 2026 И 2027 ГОДОВ»</a:t>
            </a:r>
          </a:p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Уважаемые жители МО «Светогорское городское поселение» Выборгского района Ленинградской области!</a:t>
            </a:r>
          </a:p>
          <a:p>
            <a:pPr algn="ctr" eaLnBrk="1" hangingPunct="1"/>
            <a:r>
              <a:rPr lang="ru-RU" sz="1800" i="1" dirty="0"/>
              <a:t>Перед вами информационный материал – «Бюджет для граждан», где в доступной и понятной форме отражены основные параметры бюджета муниципального </a:t>
            </a:r>
            <a:r>
              <a:rPr lang="ru-RU" sz="1800" i="1" dirty="0" smtClean="0"/>
              <a:t>образования.</a:t>
            </a:r>
          </a:p>
          <a:p>
            <a:pPr algn="ctr" eaLnBrk="1" hangingPunct="1"/>
            <a:r>
              <a:rPr lang="ru-RU" sz="1800" i="1" dirty="0"/>
              <a:t>Создавая «Бюджет для граждан», мы стремились обеспечить реализацию принципов прозрачности и открытости бюджетных данных, ведь вопросы наполнения и расходования бюджета затрагивают интересы </a:t>
            </a:r>
            <a:r>
              <a:rPr lang="ru-RU" sz="1800" i="1" dirty="0" smtClean="0"/>
              <a:t>каждого жителя</a:t>
            </a:r>
            <a:r>
              <a:rPr lang="ru-RU" sz="1800" i="1" dirty="0"/>
              <a:t>. </a:t>
            </a:r>
            <a:endParaRPr lang="ru-RU" altLang="ru-RU" sz="1800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441" cy="1413000"/>
          </a:xfrm>
          <a:prstGeom prst="rect">
            <a:avLst/>
          </a:prstGeom>
          <a:noFill/>
          <a:extLst/>
        </p:spPr>
      </p:pic>
      <p:pic>
        <p:nvPicPr>
          <p:cNvPr id="7" name="Picture 8" descr="Герб Светогор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155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405" y="364234"/>
            <a:ext cx="7313613" cy="6343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ОСНОВНЫЕ ХАРАКТЕРИСТИКИ БЮДЖЕТА</a:t>
            </a:r>
            <a:endParaRPr lang="en-US" alt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750188"/>
              </p:ext>
            </p:extLst>
          </p:nvPr>
        </p:nvGraphicFramePr>
        <p:xfrm>
          <a:off x="252002" y="1133797"/>
          <a:ext cx="8783997" cy="2376001"/>
        </p:xfrm>
        <a:graphic>
          <a:graphicData uri="http://schemas.openxmlformats.org/drawingml/2006/table">
            <a:tbl>
              <a:tblPr/>
              <a:tblGrid>
                <a:gridCol w="1317598">
                  <a:extLst>
                    <a:ext uri="{9D8B030D-6E8A-4147-A177-3AD203B41FA5}">
                      <a16:colId xmlns:a16="http://schemas.microsoft.com/office/drawing/2014/main" val="2491756170"/>
                    </a:ext>
                  </a:extLst>
                </a:gridCol>
                <a:gridCol w="1976400">
                  <a:extLst>
                    <a:ext uri="{9D8B030D-6E8A-4147-A177-3AD203B41FA5}">
                      <a16:colId xmlns:a16="http://schemas.microsoft.com/office/drawing/2014/main" val="1198771906"/>
                    </a:ext>
                  </a:extLst>
                </a:gridCol>
                <a:gridCol w="1873060">
                  <a:extLst>
                    <a:ext uri="{9D8B030D-6E8A-4147-A177-3AD203B41FA5}">
                      <a16:colId xmlns:a16="http://schemas.microsoft.com/office/drawing/2014/main" val="70023324"/>
                    </a:ext>
                  </a:extLst>
                </a:gridCol>
                <a:gridCol w="1808470">
                  <a:extLst>
                    <a:ext uri="{9D8B030D-6E8A-4147-A177-3AD203B41FA5}">
                      <a16:colId xmlns:a16="http://schemas.microsoft.com/office/drawing/2014/main" val="3274667654"/>
                    </a:ext>
                  </a:extLst>
                </a:gridCol>
                <a:gridCol w="1808469">
                  <a:extLst>
                    <a:ext uri="{9D8B030D-6E8A-4147-A177-3AD203B41FA5}">
                      <a16:colId xmlns:a16="http://schemas.microsoft.com/office/drawing/2014/main" val="1927526536"/>
                    </a:ext>
                  </a:extLst>
                </a:gridCol>
              </a:tblGrid>
              <a:tr h="393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5950"/>
                  </a:ext>
                </a:extLst>
              </a:tr>
              <a:tr h="35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04212"/>
                  </a:ext>
                </a:extLst>
              </a:tr>
              <a:tr h="46038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165 982 100,00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193 376 800,00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190 669 300,00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198 873 900,00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1573"/>
                  </a:ext>
                </a:extLst>
              </a:tr>
              <a:tr h="42106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169 658 400,00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200 799 030,00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195 215 611,00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203 625 687,00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62361"/>
                  </a:ext>
                </a:extLst>
              </a:tr>
              <a:tr h="7504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3 676 300,00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- 7 422 230,00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- 4 546 311,00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- 4 751 787,00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569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6663979"/>
              </p:ext>
            </p:extLst>
          </p:nvPr>
        </p:nvGraphicFramePr>
        <p:xfrm>
          <a:off x="900000" y="3645000"/>
          <a:ext cx="7992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857495" y="65618"/>
            <a:ext cx="3913498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148000" y="2493000"/>
            <a:ext cx="345828" cy="367042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20000" y="549000"/>
            <a:ext cx="3167429" cy="369332"/>
          </a:xfrm>
          <a:prstGeom prst="rect">
            <a:avLst/>
          </a:prstGeom>
          <a:solidFill>
            <a:srgbClr val="D5FC8E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Собственные доходы: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874" y="1051245"/>
            <a:ext cx="5975228" cy="369332"/>
          </a:xfrm>
          <a:prstGeom prst="rect">
            <a:avLst/>
          </a:prstGeom>
          <a:solidFill>
            <a:srgbClr val="D5FC8E">
              <a:alpha val="9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2025 год – 148 444 600,00 рублей (76,8%)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999" y="1546134"/>
            <a:ext cx="7049550" cy="369332"/>
          </a:xfrm>
          <a:prstGeom prst="rect">
            <a:avLst/>
          </a:prstGeom>
          <a:solidFill>
            <a:srgbClr val="D5FC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2026 год – 151 543 </a:t>
            </a:r>
            <a:r>
              <a:rPr lang="ru-RU" i="1" dirty="0">
                <a:latin typeface="Arial Black" panose="020B0A04020102020204" pitchFamily="34" charset="0"/>
              </a:rPr>
              <a:t>700,00 </a:t>
            </a:r>
            <a:r>
              <a:rPr lang="ru-RU" i="1" dirty="0" smtClean="0">
                <a:latin typeface="Arial Black" panose="020B0A04020102020204" pitchFamily="34" charset="0"/>
              </a:rPr>
              <a:t>рублей (79,5%)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60000" y="2062811"/>
            <a:ext cx="7369498" cy="369332"/>
          </a:xfrm>
          <a:prstGeom prst="rect">
            <a:avLst/>
          </a:prstGeom>
          <a:solidFill>
            <a:srgbClr val="D5FC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2027 год – 158 392 900,00 рублей </a:t>
            </a:r>
            <a:r>
              <a:rPr lang="ru-RU" i="1" dirty="0">
                <a:latin typeface="Arial Black" panose="020B0A04020102020204" pitchFamily="34" charset="0"/>
              </a:rPr>
              <a:t>(</a:t>
            </a:r>
            <a:r>
              <a:rPr lang="ru-RU" i="1" dirty="0" smtClean="0">
                <a:latin typeface="Arial Black" panose="020B0A04020102020204" pitchFamily="34" charset="0"/>
              </a:rPr>
              <a:t>79,6%)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000" y="2997000"/>
            <a:ext cx="5828534" cy="400110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1. Налоговые доходы, рублей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920000">
            <a:off x="5089939" y="625762"/>
            <a:ext cx="345828" cy="31828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958126407"/>
              </p:ext>
            </p:extLst>
          </p:nvPr>
        </p:nvGraphicFramePr>
        <p:xfrm>
          <a:off x="1260000" y="3285000"/>
          <a:ext cx="7225498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1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00" y="117000"/>
            <a:ext cx="8229600" cy="360368"/>
          </a:xfrm>
        </p:spPr>
        <p:txBody>
          <a:bodyPr/>
          <a:lstStyle/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984104"/>
              </p:ext>
            </p:extLst>
          </p:nvPr>
        </p:nvGraphicFramePr>
        <p:xfrm>
          <a:off x="180000" y="477368"/>
          <a:ext cx="8784000" cy="381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935943"/>
              </p:ext>
            </p:extLst>
          </p:nvPr>
        </p:nvGraphicFramePr>
        <p:xfrm>
          <a:off x="457200" y="4077000"/>
          <a:ext cx="3898800" cy="279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825245"/>
              </p:ext>
            </p:extLst>
          </p:nvPr>
        </p:nvGraphicFramePr>
        <p:xfrm>
          <a:off x="4788000" y="4077000"/>
          <a:ext cx="430967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23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500000" y="117000"/>
            <a:ext cx="3881347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040000">
            <a:off x="4151659" y="541689"/>
            <a:ext cx="324752" cy="42380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40260234"/>
              </p:ext>
            </p:extLst>
          </p:nvPr>
        </p:nvGraphicFramePr>
        <p:xfrm>
          <a:off x="396000" y="1304499"/>
          <a:ext cx="6840000" cy="277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0000" y="1007433"/>
            <a:ext cx="5184000" cy="36933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2. Неналоговые доходы, рублей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9179509"/>
              </p:ext>
            </p:extLst>
          </p:nvPr>
        </p:nvGraphicFramePr>
        <p:xfrm>
          <a:off x="4932000" y="3789000"/>
          <a:ext cx="4104000" cy="30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3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368"/>
          </a:xfrm>
        </p:spPr>
        <p:txBody>
          <a:bodyPr/>
          <a:lstStyle/>
          <a:p>
            <a:pPr algn="ctr"/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22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750277"/>
              </p:ext>
            </p:extLst>
          </p:nvPr>
        </p:nvGraphicFramePr>
        <p:xfrm>
          <a:off x="180000" y="572846"/>
          <a:ext cx="8784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92788"/>
              </p:ext>
            </p:extLst>
          </p:nvPr>
        </p:nvGraphicFramePr>
        <p:xfrm>
          <a:off x="-7611" y="4230069"/>
          <a:ext cx="4442385" cy="262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182816"/>
              </p:ext>
            </p:extLst>
          </p:nvPr>
        </p:nvGraphicFramePr>
        <p:xfrm>
          <a:off x="4439062" y="4228701"/>
          <a:ext cx="4701170" cy="262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61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916000" y="117000"/>
            <a:ext cx="3533632" cy="45295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2000" y="837000"/>
            <a:ext cx="6120000" cy="369332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3. Безвозмездные поступления,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722762140"/>
              </p:ext>
            </p:extLst>
          </p:nvPr>
        </p:nvGraphicFramePr>
        <p:xfrm>
          <a:off x="396000" y="1199833"/>
          <a:ext cx="8208000" cy="27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95359431"/>
              </p:ext>
            </p:extLst>
          </p:nvPr>
        </p:nvGraphicFramePr>
        <p:xfrm>
          <a:off x="468001" y="3933000"/>
          <a:ext cx="8643254" cy="278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89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1" y="981075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РАСХОДЫ БЮДЖЕТА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24597"/>
              </p:ext>
            </p:extLst>
          </p:nvPr>
        </p:nvGraphicFramePr>
        <p:xfrm>
          <a:off x="817226" y="1773000"/>
          <a:ext cx="7775998" cy="2176630"/>
        </p:xfrm>
        <a:graphic>
          <a:graphicData uri="http://schemas.openxmlformats.org/drawingml/2006/table">
            <a:tbl>
              <a:tblPr/>
              <a:tblGrid>
                <a:gridCol w="2087998">
                  <a:extLst>
                    <a:ext uri="{9D8B030D-6E8A-4147-A177-3AD203B41FA5}">
                      <a16:colId xmlns:a16="http://schemas.microsoft.com/office/drawing/2014/main" val="2491756170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70023324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327466765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927526536"/>
                    </a:ext>
                  </a:extLst>
                </a:gridCol>
              </a:tblGrid>
              <a:tr h="393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705950"/>
                  </a:ext>
                </a:extLst>
              </a:tr>
              <a:tr h="35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04212"/>
                  </a:ext>
                </a:extLst>
              </a:tr>
              <a:tr h="42106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kumimoji="0" lang="en-US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kumimoji="0" lang="en-US" alt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kumimoji="0" lang="en-US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200 799 030,00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195 215 611,00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203 625 687,00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62361"/>
                  </a:ext>
                </a:extLst>
              </a:tr>
              <a:tr h="75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kumimoji="0" lang="ru-RU" alt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4 957 401,80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10 341 442,80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58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49616"/>
              </p:ext>
            </p:extLst>
          </p:nvPr>
        </p:nvGraphicFramePr>
        <p:xfrm>
          <a:off x="1120418" y="818377"/>
          <a:ext cx="7632000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14916"/>
              </p:ext>
            </p:extLst>
          </p:nvPr>
        </p:nvGraphicFramePr>
        <p:xfrm>
          <a:off x="900000" y="3789000"/>
          <a:ext cx="3895225" cy="266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930743"/>
              </p:ext>
            </p:extLst>
          </p:nvPr>
        </p:nvGraphicFramePr>
        <p:xfrm>
          <a:off x="4795225" y="3789000"/>
          <a:ext cx="4076283" cy="268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328983"/>
            <a:ext cx="8136000" cy="1012017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«Основные направления осуществления управленческой деятельности и развития муниципальной службы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в муниципальном образовании «Светогорское городское поселение» Выборгского района Ленинградской области»</a:t>
            </a: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2413030" y="1600798"/>
            <a:ext cx="6120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sz="1600" i="1" dirty="0" smtClean="0"/>
              <a:t>мероприятия, направленные на </a:t>
            </a:r>
            <a:r>
              <a:rPr lang="ru-RU" sz="1600" i="1" dirty="0"/>
              <a:t>развитие профессиональных компетенций муниципальных служащих (обучение, обеспечение муниципальных служащих справочной, нормативной, аналитической, методической, </a:t>
            </a:r>
            <a:r>
              <a:rPr lang="ru-RU" sz="1600" i="1" dirty="0" smtClean="0"/>
              <a:t>правовой информацией)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(202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5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-202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гг.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b="1" i="1" dirty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258 759,00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2442987" y="3089243"/>
            <a:ext cx="60994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>
                <a:solidFill>
                  <a:srgbClr val="000000"/>
                </a:solidFill>
              </a:rPr>
              <a:t> мероприятия</a:t>
            </a:r>
            <a:r>
              <a:rPr lang="ru-RU" altLang="ru-RU" sz="1600" i="1" dirty="0">
                <a:solidFill>
                  <a:srgbClr val="000000"/>
                </a:solidFill>
              </a:rPr>
              <a:t>, направленные на сохранение здоровья муниципальных служащих (202</a:t>
            </a:r>
            <a:r>
              <a:rPr lang="en-US" altLang="ru-RU" sz="1600" i="1" dirty="0">
                <a:solidFill>
                  <a:srgbClr val="000000"/>
                </a:solidFill>
              </a:rPr>
              <a:t>5</a:t>
            </a:r>
            <a:r>
              <a:rPr lang="ru-RU" altLang="ru-RU" sz="1600" i="1" dirty="0">
                <a:solidFill>
                  <a:srgbClr val="000000"/>
                </a:solidFill>
              </a:rPr>
              <a:t>-202</a:t>
            </a:r>
            <a:r>
              <a:rPr lang="en-US" altLang="ru-RU" sz="1600" i="1" dirty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i="1" dirty="0">
                <a:solidFill>
                  <a:srgbClr val="000000"/>
                </a:solidFill>
              </a:rPr>
              <a:t>гг.</a:t>
            </a:r>
            <a:r>
              <a:rPr lang="ru-RU" altLang="ru-RU" sz="1600" b="1" i="1" dirty="0">
                <a:solidFill>
                  <a:srgbClr val="000000"/>
                </a:solidFill>
              </a:rPr>
              <a:t>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115 600,00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540000" y="4115343"/>
            <a:ext cx="79930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>
                <a:solidFill>
                  <a:srgbClr val="000000"/>
                </a:solidFill>
              </a:rPr>
              <a:t> материально-техническое обеспечение муниципальной </a:t>
            </a:r>
            <a:r>
              <a:rPr lang="ru-RU" altLang="ru-RU" sz="1600" i="1" dirty="0">
                <a:solidFill>
                  <a:srgbClr val="000000"/>
                </a:solidFill>
              </a:rPr>
              <a:t>службы и создание оптимальных условий для результативной и высокоэффективной служебной деятельности персонала (закупка компьютерного оборудования и комплектующих, расходных материалов, содержание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оборудование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,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обслуживание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 сайта</a:t>
            </a:r>
            <a:r>
              <a:rPr lang="ru-RU" altLang="ru-RU" sz="1600" i="1" dirty="0">
                <a:solidFill>
                  <a:srgbClr val="000000"/>
                </a:solidFill>
              </a:rPr>
              <a:t>) (202</a:t>
            </a:r>
            <a:r>
              <a:rPr lang="en-US" altLang="ru-RU" sz="1600" i="1" dirty="0">
                <a:solidFill>
                  <a:srgbClr val="000000"/>
                </a:solidFill>
              </a:rPr>
              <a:t>5</a:t>
            </a:r>
            <a:r>
              <a:rPr lang="ru-RU" altLang="ru-RU" sz="1600" i="1" dirty="0">
                <a:solidFill>
                  <a:srgbClr val="000000"/>
                </a:solidFill>
              </a:rPr>
              <a:t>-202</a:t>
            </a:r>
            <a:r>
              <a:rPr lang="en-US" altLang="ru-RU" sz="1600" i="1" dirty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i="1" dirty="0">
                <a:solidFill>
                  <a:srgbClr val="000000"/>
                </a:solidFill>
              </a:rPr>
              <a:t>гг. </a:t>
            </a:r>
            <a:r>
              <a:rPr lang="ru-RU" altLang="ru-RU" sz="1600" b="1" i="1" dirty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838 012,00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000" y="2001759"/>
            <a:ext cx="1987183" cy="19184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 г.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1 212 371,00 </a:t>
            </a:r>
            <a:r>
              <a:rPr lang="ru-RU" sz="1600" b="1" i="1" dirty="0" smtClean="0"/>
              <a:t>рубль</a:t>
            </a:r>
            <a:endParaRPr lang="ru-RU" sz="1600" i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49" y="5196183"/>
            <a:ext cx="2179491" cy="14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972000" y="333000"/>
            <a:ext cx="7789413" cy="1080000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9" name="Прямоугольник 44"/>
          <p:cNvSpPr>
            <a:spLocks noChangeArrowheads="1"/>
          </p:cNvSpPr>
          <p:nvPr/>
        </p:nvSpPr>
        <p:spPr bwMode="auto">
          <a:xfrm>
            <a:off x="2844000" y="1719727"/>
            <a:ext cx="58096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en-US" altLang="ru-RU" sz="14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популяризация </a:t>
            </a:r>
            <a:r>
              <a:rPr lang="ru-RU" altLang="ru-RU" sz="1600" i="1" dirty="0">
                <a:solidFill>
                  <a:srgbClr val="000000"/>
                </a:solidFill>
              </a:rPr>
              <a:t>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(открытки, цветы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,) </a:t>
            </a:r>
            <a:r>
              <a:rPr lang="ru-RU" altLang="ru-RU" sz="1600" i="1" dirty="0">
                <a:solidFill>
                  <a:srgbClr val="000000"/>
                </a:solidFill>
              </a:rPr>
              <a:t>(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5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г. –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 275 430,00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рублей;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6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</a:t>
            </a:r>
            <a:r>
              <a:rPr lang="ru-RU" altLang="ru-RU" sz="1600" i="1" dirty="0">
                <a:solidFill>
                  <a:srgbClr val="000000"/>
                </a:solidFill>
              </a:rPr>
              <a:t>.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230 000,00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рублей;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202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7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 г</a:t>
            </a:r>
            <a:r>
              <a:rPr lang="ru-RU" altLang="ru-RU" sz="1600" i="1" dirty="0">
                <a:solidFill>
                  <a:srgbClr val="000000"/>
                </a:solidFill>
              </a:rPr>
              <a:t>. 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– 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2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0 </a:t>
            </a:r>
            <a:r>
              <a:rPr lang="ru-RU" altLang="ru-RU" sz="1600" b="1" i="1" dirty="0">
                <a:solidFill>
                  <a:srgbClr val="000000"/>
                </a:solidFill>
              </a:rPr>
              <a:t>000,00 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000" y="1787110"/>
            <a:ext cx="2375999" cy="1111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474 815,00 </a:t>
            </a:r>
            <a:r>
              <a:rPr lang="ru-RU" sz="1600" b="1" dirty="0" smtClean="0">
                <a:solidFill>
                  <a:schemeClr val="tx1"/>
                </a:solidFill>
              </a:rPr>
              <a:t>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5720" y="3272458"/>
            <a:ext cx="2362279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440 000,00 </a:t>
            </a:r>
            <a:r>
              <a:rPr lang="ru-RU" sz="1600" b="1" dirty="0" smtClean="0">
                <a:solidFill>
                  <a:schemeClr val="tx1"/>
                </a:solidFill>
              </a:rPr>
              <a:t>рублей</a:t>
            </a:r>
            <a:endParaRPr lang="ru-RU" sz="1600" i="1" dirty="0"/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648453" y="4581000"/>
            <a:ext cx="813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buFont typeface="Wingdings" pitchFamily="2" charset="2"/>
              <a:buChar char="§"/>
            </a:pPr>
            <a:r>
              <a:rPr lang="ru-RU" altLang="ru-RU" sz="1600" i="1" dirty="0" smtClean="0"/>
              <a:t> </a:t>
            </a:r>
            <a:r>
              <a:rPr lang="ru-RU" altLang="ru-RU" sz="1600" i="1" dirty="0"/>
              <a:t>софинансирование мероприятия по инициативному проекту ТОС «Школьная»: «Обустройство сценической площадки по адресу: гп. Лесогорский, район д.№7 по ул. Советов</a:t>
            </a:r>
            <a:r>
              <a:rPr lang="ru-RU" altLang="ru-RU" sz="1600" i="1" dirty="0" smtClean="0"/>
              <a:t>»</a:t>
            </a:r>
            <a:r>
              <a:rPr lang="en-US" altLang="ru-RU" sz="1600" i="1" dirty="0" smtClean="0"/>
              <a:t> (</a:t>
            </a:r>
            <a:r>
              <a:rPr lang="ru-RU" altLang="ru-RU" sz="1600" i="1" dirty="0">
                <a:solidFill>
                  <a:srgbClr val="000000"/>
                </a:solidFill>
              </a:rPr>
              <a:t>202</a:t>
            </a:r>
            <a:r>
              <a:rPr lang="en-US" altLang="ru-RU" sz="1600" i="1" dirty="0">
                <a:solidFill>
                  <a:srgbClr val="000000"/>
                </a:solidFill>
              </a:rPr>
              <a:t>5</a:t>
            </a:r>
            <a:r>
              <a:rPr lang="ru-RU" altLang="ru-RU" sz="1600" i="1" dirty="0">
                <a:solidFill>
                  <a:srgbClr val="000000"/>
                </a:solidFill>
              </a:rPr>
              <a:t> г. –</a:t>
            </a:r>
            <a:r>
              <a:rPr lang="en-US" altLang="ru-RU" sz="1600" i="1" dirty="0">
                <a:solidFill>
                  <a:srgbClr val="000000"/>
                </a:solidFill>
              </a:rPr>
              <a:t> </a:t>
            </a:r>
            <a:r>
              <a:rPr lang="en-US" altLang="ru-RU" sz="1600" i="1" dirty="0" smtClean="0">
                <a:solidFill>
                  <a:srgbClr val="000000"/>
                </a:solidFill>
              </a:rPr>
              <a:t>199 385,00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6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600" i="1" dirty="0">
                <a:solidFill>
                  <a:srgbClr val="000000"/>
                </a:solidFill>
              </a:rPr>
              <a:t> 202</a:t>
            </a:r>
            <a:r>
              <a:rPr lang="en-US" altLang="ru-RU" sz="1600" i="1" dirty="0">
                <a:solidFill>
                  <a:srgbClr val="000000"/>
                </a:solidFill>
              </a:rPr>
              <a:t>6</a:t>
            </a:r>
            <a:r>
              <a:rPr lang="ru-RU" altLang="ru-RU" sz="1600" i="1" dirty="0">
                <a:solidFill>
                  <a:srgbClr val="000000"/>
                </a:solidFill>
              </a:rPr>
              <a:t> г. – </a:t>
            </a:r>
            <a:r>
              <a:rPr lang="en-US" altLang="ru-RU" sz="1600" b="1" i="1" dirty="0" smtClean="0">
                <a:solidFill>
                  <a:srgbClr val="000000"/>
                </a:solidFill>
              </a:rPr>
              <a:t>210 </a:t>
            </a:r>
            <a:r>
              <a:rPr lang="en-US" altLang="ru-RU" sz="1600" b="1" i="1" dirty="0">
                <a:solidFill>
                  <a:srgbClr val="000000"/>
                </a:solidFill>
              </a:rPr>
              <a:t>000,00</a:t>
            </a:r>
            <a:r>
              <a:rPr lang="ru-RU" altLang="ru-RU" sz="1600" b="1" i="1" dirty="0">
                <a:solidFill>
                  <a:srgbClr val="000000"/>
                </a:solidFill>
              </a:rPr>
              <a:t> рублей; </a:t>
            </a:r>
            <a:r>
              <a:rPr lang="ru-RU" altLang="ru-RU" sz="1600" i="1" dirty="0">
                <a:solidFill>
                  <a:srgbClr val="000000"/>
                </a:solidFill>
              </a:rPr>
              <a:t>202</a:t>
            </a:r>
            <a:r>
              <a:rPr lang="en-US" altLang="ru-RU" sz="1600" i="1" dirty="0">
                <a:solidFill>
                  <a:srgbClr val="000000"/>
                </a:solidFill>
              </a:rPr>
              <a:t>7</a:t>
            </a:r>
            <a:r>
              <a:rPr lang="ru-RU" altLang="ru-RU" sz="1600" i="1" dirty="0">
                <a:solidFill>
                  <a:srgbClr val="000000"/>
                </a:solidFill>
              </a:rPr>
              <a:t> г. – </a:t>
            </a:r>
            <a:r>
              <a:rPr lang="ru-RU" altLang="ru-RU" sz="1600" b="1" i="1" dirty="0">
                <a:solidFill>
                  <a:srgbClr val="000000"/>
                </a:solidFill>
              </a:rPr>
              <a:t>2</a:t>
            </a:r>
            <a:r>
              <a:rPr lang="en-US" altLang="ru-RU" sz="1600" b="1" i="1" dirty="0">
                <a:solidFill>
                  <a:srgbClr val="000000"/>
                </a:solidFill>
              </a:rPr>
              <a:t>2</a:t>
            </a:r>
            <a:r>
              <a:rPr lang="ru-RU" altLang="ru-RU" sz="1600" b="1" i="1" dirty="0">
                <a:solidFill>
                  <a:srgbClr val="000000"/>
                </a:solidFill>
              </a:rPr>
              <a:t>0 000,00 рублей</a:t>
            </a:r>
            <a:r>
              <a:rPr lang="ru-RU" altLang="ru-RU" sz="1600" i="1" dirty="0" smtClean="0">
                <a:solidFill>
                  <a:srgbClr val="000000"/>
                </a:solidFill>
              </a:rPr>
              <a:t>)</a:t>
            </a:r>
            <a:endParaRPr lang="ru-RU" altLang="ru-RU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212843"/>
            <a:ext cx="7801744" cy="1436277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образование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«Светогорское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городское поселение»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Выборгского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22" y="1813534"/>
            <a:ext cx="4067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Площадь территории </a:t>
            </a:r>
            <a:r>
              <a:rPr lang="ru-RU" i="1" dirty="0" smtClean="0"/>
              <a:t> 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42 528,67 </a:t>
            </a:r>
            <a:r>
              <a:rPr lang="ru-RU" i="1" dirty="0" smtClean="0"/>
              <a:t>га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57" y="4659404"/>
            <a:ext cx="3560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Население 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18,6 </a:t>
            </a:r>
            <a:r>
              <a:rPr lang="ru-RU" i="1" dirty="0" smtClean="0"/>
              <a:t>тыс.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2197" y="5193149"/>
            <a:ext cx="29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Численность </a:t>
            </a:r>
            <a:r>
              <a:rPr lang="ru-RU" i="1" dirty="0"/>
              <a:t>экономически активного населения </a:t>
            </a:r>
            <a:r>
              <a:rPr lang="ru-RU" i="1" dirty="0" smtClean="0"/>
              <a:t>составляет </a:t>
            </a:r>
            <a:r>
              <a:rPr lang="ru-RU" i="1" dirty="0"/>
              <a:t>7000 </a:t>
            </a:r>
            <a:r>
              <a:rPr lang="ru-RU" i="1" dirty="0" smtClean="0"/>
              <a:t>человек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257" y="2463667"/>
            <a:ext cx="3727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 </a:t>
            </a:r>
            <a:r>
              <a:rPr lang="ru-RU" i="1" dirty="0"/>
              <a:t>территории поселения находится 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город Светогорск</a:t>
            </a:r>
          </a:p>
          <a:p>
            <a:pPr marL="285750" indent="-285750">
              <a:buFontTx/>
              <a:buChar char="-"/>
            </a:pPr>
            <a:r>
              <a:rPr lang="ru-RU" i="1" dirty="0"/>
              <a:t>г</a:t>
            </a:r>
            <a:r>
              <a:rPr lang="ru-RU" i="1" dirty="0" smtClean="0"/>
              <a:t>ородской  поселок  Лесогорский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деревня </a:t>
            </a:r>
            <a:r>
              <a:rPr lang="ru-RU" i="1" dirty="0" err="1" smtClean="0"/>
              <a:t>Лосево</a:t>
            </a:r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i="1" dirty="0" smtClean="0"/>
              <a:t>поселок </a:t>
            </a:r>
            <a:r>
              <a:rPr lang="ru-RU" i="1" dirty="0" err="1" smtClean="0"/>
              <a:t>Правдино</a:t>
            </a:r>
            <a:endParaRPr lang="ru-RU" i="1" dirty="0" smtClean="0"/>
          </a:p>
        </p:txBody>
      </p:sp>
      <p:pic>
        <p:nvPicPr>
          <p:cNvPr id="13" name="Picture 8" descr="Герб Светогор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025" cy="140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493328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330324" y="425096"/>
            <a:ext cx="7313613" cy="634139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«Безопасность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2556000" y="1269000"/>
            <a:ext cx="590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</a:t>
            </a:r>
            <a:r>
              <a:rPr lang="ru-RU" altLang="ru-RU" sz="1400" i="1" dirty="0"/>
              <a:t>защита населения и территорий от чрезвычайных ситуаций природного и техногенного характера, развитие гражданской обороны и обеспечение безопасности людей на водных </a:t>
            </a:r>
            <a:r>
              <a:rPr lang="ru-RU" altLang="ru-RU" sz="1400" i="1" dirty="0" smtClean="0"/>
              <a:t>объектах  (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5</a:t>
            </a:r>
            <a:r>
              <a:rPr lang="ru-RU" altLang="ru-RU" sz="1400" i="1" dirty="0">
                <a:solidFill>
                  <a:srgbClr val="000000"/>
                </a:solidFill>
              </a:rPr>
              <a:t> г. –</a:t>
            </a:r>
            <a:r>
              <a:rPr lang="en-US" altLang="ru-RU" sz="1400" i="1" dirty="0">
                <a:solidFill>
                  <a:srgbClr val="000000"/>
                </a:solidFill>
              </a:rPr>
              <a:t>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4 850 000,00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400" i="1" dirty="0">
                <a:solidFill>
                  <a:srgbClr val="000000"/>
                </a:solidFill>
              </a:rPr>
              <a:t> 202</a:t>
            </a:r>
            <a:r>
              <a:rPr lang="en-US" altLang="ru-RU" sz="1400" i="1" dirty="0">
                <a:solidFill>
                  <a:srgbClr val="000000"/>
                </a:solidFill>
              </a:rPr>
              <a:t>6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900 </a:t>
            </a:r>
            <a:r>
              <a:rPr lang="en-US" altLang="ru-RU" sz="1400" b="1" i="1" dirty="0">
                <a:solidFill>
                  <a:srgbClr val="000000"/>
                </a:solidFill>
              </a:rPr>
              <a:t>000,00</a:t>
            </a:r>
            <a:r>
              <a:rPr lang="ru-RU" altLang="ru-RU" sz="1400" b="1" i="1" dirty="0">
                <a:solidFill>
                  <a:srgbClr val="000000"/>
                </a:solidFill>
              </a:rPr>
              <a:t> рублей; 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7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96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0 </a:t>
            </a:r>
            <a:r>
              <a:rPr lang="ru-RU" altLang="ru-RU" sz="1400" b="1" i="1" dirty="0">
                <a:solidFill>
                  <a:srgbClr val="000000"/>
                </a:solidFill>
              </a:rPr>
              <a:t>000,00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2628000" y="3861000"/>
            <a:ext cx="583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обеспечение правопорядка, профилактика правонарушений, терроризма, экстремизма и межнациональных отношений в</a:t>
            </a:r>
            <a:br>
              <a:rPr lang="ru-RU" sz="1400" i="1" dirty="0"/>
            </a:br>
            <a:r>
              <a:rPr lang="ru-RU" sz="1400" i="1" dirty="0"/>
              <a:t>МО «Светогорское городское поселение</a:t>
            </a:r>
            <a:r>
              <a:rPr lang="ru-RU" sz="1400" i="1" dirty="0" smtClean="0"/>
              <a:t>»</a:t>
            </a:r>
            <a:r>
              <a:rPr lang="ru-RU" altLang="ru-RU" sz="1400" i="1" dirty="0" smtClean="0"/>
              <a:t>(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5</a:t>
            </a:r>
            <a:r>
              <a:rPr lang="ru-RU" altLang="ru-RU" sz="1400" i="1" dirty="0">
                <a:solidFill>
                  <a:srgbClr val="000000"/>
                </a:solidFill>
              </a:rPr>
              <a:t> г. –</a:t>
            </a:r>
            <a:r>
              <a:rPr lang="en-US" altLang="ru-RU" sz="1400" i="1" dirty="0">
                <a:solidFill>
                  <a:srgbClr val="000000"/>
                </a:solidFill>
              </a:rPr>
              <a:t>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235 000,00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400" i="1" dirty="0">
                <a:solidFill>
                  <a:srgbClr val="000000"/>
                </a:solidFill>
              </a:rPr>
              <a:t> 202</a:t>
            </a:r>
            <a:r>
              <a:rPr lang="en-US" altLang="ru-RU" sz="1400" i="1" dirty="0">
                <a:solidFill>
                  <a:srgbClr val="000000"/>
                </a:solidFill>
              </a:rPr>
              <a:t>6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305 </a:t>
            </a:r>
            <a:r>
              <a:rPr lang="en-US" altLang="ru-RU" sz="1400" b="1" i="1" dirty="0">
                <a:solidFill>
                  <a:srgbClr val="000000"/>
                </a:solidFill>
              </a:rPr>
              <a:t>000,00</a:t>
            </a:r>
            <a:r>
              <a:rPr lang="ru-RU" altLang="ru-RU" sz="1400" b="1" i="1" dirty="0">
                <a:solidFill>
                  <a:srgbClr val="000000"/>
                </a:solidFill>
              </a:rPr>
              <a:t> рублей; 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7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325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000,00 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446" y="1118728"/>
            <a:ext cx="2160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5 955 000,00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  <a:p>
            <a:pPr algn="ctr"/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1006" y="4254733"/>
            <a:ext cx="2232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3 147 500,00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4446" y="2639004"/>
            <a:ext cx="2160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3 420 000,00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938" y="5120038"/>
            <a:ext cx="3718062" cy="1615580"/>
          </a:xfrm>
          <a:prstGeom prst="rect">
            <a:avLst/>
          </a:prstGeom>
        </p:spPr>
      </p:pic>
      <p:sp>
        <p:nvSpPr>
          <p:cNvPr id="14" name="Прямоугольник 42"/>
          <p:cNvSpPr>
            <a:spLocks noChangeArrowheads="1"/>
          </p:cNvSpPr>
          <p:nvPr/>
        </p:nvSpPr>
        <p:spPr bwMode="auto">
          <a:xfrm>
            <a:off x="2628000" y="2594920"/>
            <a:ext cx="5760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обеспечение первичных мер пожарной безопасности</a:t>
            </a:r>
            <a:r>
              <a:rPr lang="ru-RU" sz="1400" b="1" i="1" dirty="0"/>
              <a:t> </a:t>
            </a:r>
            <a:r>
              <a:rPr lang="ru-RU" sz="1400" i="1" dirty="0"/>
              <a:t>в</a:t>
            </a:r>
            <a:br>
              <a:rPr lang="ru-RU" sz="1400" i="1" dirty="0"/>
            </a:br>
            <a:r>
              <a:rPr lang="ru-RU" sz="1400" i="1" dirty="0"/>
              <a:t>МО «Светогорское городское поселение</a:t>
            </a:r>
            <a:r>
              <a:rPr lang="ru-RU" sz="1400" i="1" dirty="0" smtClean="0"/>
              <a:t>»</a:t>
            </a:r>
            <a:r>
              <a:rPr lang="ru-RU" altLang="ru-RU" sz="1400" i="1" dirty="0" smtClean="0"/>
              <a:t>(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5</a:t>
            </a:r>
            <a:r>
              <a:rPr lang="ru-RU" altLang="ru-RU" sz="1400" i="1" dirty="0">
                <a:solidFill>
                  <a:srgbClr val="000000"/>
                </a:solidFill>
              </a:rPr>
              <a:t> г. –</a:t>
            </a:r>
            <a:r>
              <a:rPr lang="en-US" altLang="ru-RU" sz="1400" i="1" dirty="0">
                <a:solidFill>
                  <a:srgbClr val="000000"/>
                </a:solidFill>
              </a:rPr>
              <a:t>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870 000,00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</a:t>
            </a:r>
            <a:r>
              <a:rPr lang="ru-RU" altLang="ru-RU" sz="1400" i="1" dirty="0">
                <a:solidFill>
                  <a:srgbClr val="000000"/>
                </a:solidFill>
              </a:rPr>
              <a:t> 202</a:t>
            </a:r>
            <a:r>
              <a:rPr lang="en-US" altLang="ru-RU" sz="1400" i="1" dirty="0">
                <a:solidFill>
                  <a:srgbClr val="000000"/>
                </a:solidFill>
              </a:rPr>
              <a:t>6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2 215 000,00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рублей; </a:t>
            </a:r>
            <a:r>
              <a:rPr lang="ru-RU" altLang="ru-RU" sz="1400" i="1" dirty="0">
                <a:solidFill>
                  <a:srgbClr val="000000"/>
                </a:solidFill>
              </a:rPr>
              <a:t>202</a:t>
            </a:r>
            <a:r>
              <a:rPr lang="en-US" altLang="ru-RU" sz="1400" i="1" dirty="0">
                <a:solidFill>
                  <a:srgbClr val="000000"/>
                </a:solidFill>
              </a:rPr>
              <a:t>7</a:t>
            </a:r>
            <a:r>
              <a:rPr lang="ru-RU" altLang="ru-RU" sz="1400" i="1" dirty="0">
                <a:solidFill>
                  <a:srgbClr val="000000"/>
                </a:solidFill>
              </a:rPr>
              <a:t> г. – </a:t>
            </a:r>
            <a:r>
              <a:rPr lang="en-US" altLang="ru-RU" sz="1400" b="1" i="1" dirty="0" smtClean="0">
                <a:solidFill>
                  <a:srgbClr val="000000"/>
                </a:solidFill>
              </a:rPr>
              <a:t>1 862 500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,00 </a:t>
            </a:r>
            <a:r>
              <a:rPr lang="ru-RU" altLang="ru-RU" sz="1400" b="1" i="1" dirty="0">
                <a:solidFill>
                  <a:srgbClr val="000000"/>
                </a:solidFill>
              </a:rPr>
              <a:t>рублей</a:t>
            </a:r>
            <a:r>
              <a:rPr lang="ru-RU" altLang="ru-RU" sz="1400" i="1" dirty="0">
                <a:solidFill>
                  <a:srgbClr val="000000"/>
                </a:solidFill>
              </a:rPr>
              <a:t>)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1221090" y="348329"/>
            <a:ext cx="7526909" cy="714375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«Развитие </a:t>
            </a:r>
            <a:r>
              <a:rPr lang="ru-RU" altLang="ru-RU" sz="1800" b="1" i="1" dirty="0">
                <a:solidFill>
                  <a:srgbClr val="000000"/>
                </a:solidFill>
              </a:rPr>
              <a:t>малого, среднего предпринимательства и потребительского рынка</a:t>
            </a:r>
            <a:r>
              <a:rPr lang="ru-RU" altLang="ru-RU" sz="1800" b="1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3214" y="3064122"/>
            <a:ext cx="599478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росту конкурентоспособности и продвижению продукции субъектов малого и среднего предпринимательства на рынки товаров и услуг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600" i="1" dirty="0" smtClean="0"/>
              <a:t>(202</a:t>
            </a:r>
            <a:r>
              <a:rPr lang="en-US" altLang="ru-RU" sz="1600" i="1" dirty="0" smtClean="0"/>
              <a:t>5</a:t>
            </a:r>
            <a:r>
              <a:rPr lang="ru-RU" altLang="ru-RU" sz="1600" i="1" dirty="0" smtClean="0"/>
              <a:t>-202</a:t>
            </a:r>
            <a:r>
              <a:rPr lang="en-US" altLang="ru-RU" sz="1600" i="1" dirty="0" smtClean="0"/>
              <a:t>7</a:t>
            </a:r>
            <a:r>
              <a:rPr lang="ru-RU" altLang="ru-RU" sz="1600" i="1" dirty="0" smtClean="0"/>
              <a:t>гг</a:t>
            </a:r>
            <a:r>
              <a:rPr lang="ru-RU" altLang="ru-RU" sz="1600" i="1" dirty="0"/>
              <a:t>. </a:t>
            </a:r>
            <a:r>
              <a:rPr lang="ru-RU" altLang="ru-RU" sz="1600" i="1" dirty="0" smtClean="0"/>
              <a:t>– </a:t>
            </a:r>
            <a:r>
              <a:rPr lang="ru-RU" altLang="ru-RU" sz="1600" b="1" i="1" dirty="0" smtClean="0"/>
              <a:t>20</a:t>
            </a:r>
            <a:r>
              <a:rPr lang="en-US" altLang="ru-RU" sz="1600" b="1" i="1" dirty="0" smtClean="0"/>
              <a:t> 000</a:t>
            </a:r>
            <a:r>
              <a:rPr lang="ru-RU" altLang="ru-RU" sz="1600" b="1" i="1" dirty="0" smtClean="0"/>
              <a:t>,</a:t>
            </a:r>
            <a:r>
              <a:rPr lang="en-US" altLang="ru-RU" sz="1600" b="1" i="1" dirty="0" smtClean="0"/>
              <a:t>0</a:t>
            </a:r>
            <a:r>
              <a:rPr lang="ru-RU" altLang="ru-RU" sz="1600" b="1" i="1" dirty="0" smtClean="0"/>
              <a:t>0  рублей</a:t>
            </a:r>
            <a:r>
              <a:rPr lang="ru-RU" altLang="ru-RU" sz="1600" i="1" dirty="0" smtClean="0"/>
              <a:t>)</a:t>
            </a:r>
            <a:r>
              <a:rPr lang="en-US" altLang="ru-RU" sz="1600" i="1" dirty="0" smtClean="0"/>
              <a:t>.</a:t>
            </a:r>
            <a:endParaRPr lang="ru-RU" sz="1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3214" y="1204884"/>
            <a:ext cx="60404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консультационной, образовательной, организационно-методической и информационной поддержки начинающих предпринимателей и субъектов малого и среднего предпринимательства, а также физических лиц, желающих открыть свое 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дело: </a:t>
            </a:r>
            <a:r>
              <a:rPr lang="ru-RU" altLang="ru-RU" sz="1600" i="1" dirty="0"/>
              <a:t>(</a:t>
            </a:r>
            <a:r>
              <a:rPr lang="ru-RU" altLang="ru-RU" sz="1600" i="1" dirty="0" smtClean="0"/>
              <a:t>202</a:t>
            </a:r>
            <a:r>
              <a:rPr lang="en-US" altLang="ru-RU" sz="1600" i="1" dirty="0" smtClean="0"/>
              <a:t>6</a:t>
            </a:r>
            <a:r>
              <a:rPr lang="ru-RU" altLang="ru-RU" sz="1600" i="1" dirty="0" smtClean="0"/>
              <a:t>-202</a:t>
            </a:r>
            <a:r>
              <a:rPr lang="en-US" altLang="ru-RU" sz="1600" i="1" dirty="0" smtClean="0"/>
              <a:t>7</a:t>
            </a:r>
            <a:r>
              <a:rPr lang="ru-RU" altLang="ru-RU" sz="1600" i="1" dirty="0" smtClean="0"/>
              <a:t>гг</a:t>
            </a:r>
            <a:r>
              <a:rPr lang="ru-RU" altLang="ru-RU" sz="1600" i="1" dirty="0"/>
              <a:t>. </a:t>
            </a:r>
            <a:r>
              <a:rPr lang="ru-RU" altLang="ru-RU" sz="1600" i="1" dirty="0" smtClean="0"/>
              <a:t>– </a:t>
            </a:r>
            <a:r>
              <a:rPr lang="ru-RU" altLang="ru-RU" sz="1600" b="1" i="1" dirty="0" smtClean="0"/>
              <a:t>30</a:t>
            </a:r>
            <a:r>
              <a:rPr lang="en-US" altLang="ru-RU" sz="1600" b="1" i="1" dirty="0" smtClean="0"/>
              <a:t> 000</a:t>
            </a:r>
            <a:r>
              <a:rPr lang="ru-RU" altLang="ru-RU" sz="1600" b="1" i="1" dirty="0" smtClean="0"/>
              <a:t>,</a:t>
            </a:r>
            <a:r>
              <a:rPr lang="en-US" altLang="ru-RU" sz="1600" b="1" i="1" dirty="0" smtClean="0"/>
              <a:t>0</a:t>
            </a:r>
            <a:r>
              <a:rPr lang="ru-RU" altLang="ru-RU" sz="1600" b="1" i="1" dirty="0" smtClean="0"/>
              <a:t>0  рублей</a:t>
            </a:r>
            <a:r>
              <a:rPr lang="ru-RU" altLang="ru-RU" sz="1600" i="1" dirty="0" smtClean="0"/>
              <a:t>)</a:t>
            </a:r>
            <a:r>
              <a:rPr lang="en-US" altLang="ru-RU" sz="1600" i="1" dirty="0" smtClean="0"/>
              <a:t>;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001" y="1463009"/>
            <a:ext cx="2303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20</a:t>
            </a:r>
            <a:r>
              <a:rPr lang="en-US" sz="1600" b="1" i="1" dirty="0" smtClean="0"/>
              <a:t> 000,00</a:t>
            </a:r>
            <a:r>
              <a:rPr lang="ru-RU" sz="1600" b="1" i="1" dirty="0" smtClean="0"/>
              <a:t>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052" y="2970744"/>
            <a:ext cx="2303998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г.</a:t>
            </a:r>
            <a:r>
              <a:rPr lang="en-US" sz="1600" b="1" dirty="0" smtClean="0">
                <a:solidFill>
                  <a:schemeClr val="tx1"/>
                </a:solidFill>
              </a:rPr>
              <a:t> -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</a:t>
            </a:r>
            <a:r>
              <a:rPr lang="en-US" sz="1600" b="1" i="1" dirty="0" smtClean="0"/>
              <a:t> 000,00</a:t>
            </a:r>
            <a:r>
              <a:rPr lang="ru-RU" sz="1600" b="1" i="1" dirty="0" smtClean="0"/>
              <a:t> рублей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44" y="4478479"/>
            <a:ext cx="4151015" cy="2108026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" y="4460661"/>
            <a:ext cx="2265089" cy="21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230974"/>
            <a:ext cx="8064000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</a:t>
            </a:r>
            <a:r>
              <a:rPr lang="ru-RU" sz="1800" b="1" i="1" dirty="0" smtClean="0"/>
              <a:t>поселение»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6990" y="4631583"/>
            <a:ext cx="1972155" cy="108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80 145 000,00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000" y="1580364"/>
            <a:ext cx="2027145" cy="1171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69 162 087,00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6990" y="3134158"/>
            <a:ext cx="1972155" cy="111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80 687 200,00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8522" y="1442328"/>
            <a:ext cx="631147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уличное освещение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i="1" dirty="0" smtClean="0"/>
              <a:t>(202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г. – </a:t>
            </a:r>
            <a:r>
              <a:rPr lang="en-US" sz="1400" b="1" i="1" dirty="0" smtClean="0"/>
              <a:t>10 041 980,00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 - 202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гг. – </a:t>
            </a:r>
            <a:r>
              <a:rPr lang="en-US" altLang="ru-RU" sz="1400" b="1" i="1" dirty="0" smtClean="0"/>
              <a:t>16 200 000,00</a:t>
            </a:r>
            <a:r>
              <a:rPr lang="ru-RU" altLang="ru-RU" sz="1400" b="1" i="1" dirty="0" smtClean="0"/>
              <a:t>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7720" y="1970382"/>
            <a:ext cx="631147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озеленения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(поставка деревьев, кустов, цветочной рассады, высадка цветов, уход за клумбами и вазонами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sz="1400" b="1" i="1" dirty="0" smtClean="0"/>
              <a:t>8 592 000,00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7 285 200,00 </a:t>
            </a:r>
            <a:r>
              <a:rPr lang="ru-RU" sz="1400" b="1" i="1" dirty="0" smtClean="0"/>
              <a:t>рублей,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6 615 000,00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53" y="5203892"/>
            <a:ext cx="2434448" cy="1779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5414929"/>
            <a:ext cx="1512000" cy="13578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2122" y="3053756"/>
            <a:ext cx="630707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мест захоронения: </a:t>
            </a:r>
            <a:r>
              <a:rPr lang="ru-RU" altLang="ru-RU" sz="1400" i="1" dirty="0" smtClean="0"/>
              <a:t>(2025 – 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 гг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50</a:t>
            </a:r>
            <a:r>
              <a:rPr lang="ru-RU" altLang="ru-RU" sz="1400" b="1" i="1" dirty="0" smtClean="0"/>
              <a:t>0</a:t>
            </a:r>
            <a:r>
              <a:rPr lang="en-US" altLang="ru-RU" sz="1400" b="1" i="1" dirty="0" smtClean="0"/>
              <a:t> 000</a:t>
            </a:r>
            <a:r>
              <a:rPr lang="ru-RU" altLang="ru-RU" sz="1400" b="1" i="1" dirty="0" smtClean="0"/>
              <a:t>,</a:t>
            </a:r>
            <a:r>
              <a:rPr lang="en-US" altLang="ru-RU" sz="1400" b="1" i="1" dirty="0" smtClean="0"/>
              <a:t>0</a:t>
            </a:r>
            <a:r>
              <a:rPr lang="ru-RU" altLang="ru-RU" sz="1400" b="1" i="1" dirty="0" smtClean="0"/>
              <a:t>0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40040" y="3697613"/>
            <a:ext cx="629371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содержание территорий поселения (поставка, монтаж и демонтаж праздничной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атрибутики,</a:t>
            </a:r>
            <a:r>
              <a:rPr lang="ru-RU" sz="1400" dirty="0"/>
              <a:t> </a:t>
            </a:r>
            <a:r>
              <a:rPr lang="ru-RU" sz="1400" i="1" dirty="0" smtClean="0"/>
              <a:t>мероприятие </a:t>
            </a:r>
            <a:r>
              <a:rPr lang="ru-RU" sz="1400" i="1" dirty="0"/>
              <a:t>по борьбе </a:t>
            </a:r>
            <a:r>
              <a:rPr lang="ru-RU" sz="1400" i="1" dirty="0" smtClean="0"/>
              <a:t>с борщевиком,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пуску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фонтана в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городском парке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/>
              <a:t>р</a:t>
            </a:r>
            <a:r>
              <a:rPr lang="ru-RU" sz="1400" i="1" dirty="0" smtClean="0"/>
              <a:t>азработка проектов, </a:t>
            </a:r>
            <a:r>
              <a:rPr lang="ru-RU" sz="1400" i="1" dirty="0"/>
              <a:t>т</a:t>
            </a:r>
            <a:r>
              <a:rPr lang="ru-RU" sz="1400" i="1" dirty="0" smtClean="0"/>
              <a:t>ранспортировка </a:t>
            </a:r>
            <a:r>
              <a:rPr lang="ru-RU" sz="1400" i="1" dirty="0"/>
              <a:t>и утилизация мусора в период проведения весенней санитарной </a:t>
            </a:r>
            <a:r>
              <a:rPr lang="ru-RU" sz="1400" i="1" dirty="0" smtClean="0"/>
              <a:t>уборки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6 814 322,46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5 600 000,00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5391820"/>
            <a:ext cx="1944000" cy="134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612000" y="86649"/>
            <a:ext cx="8352000" cy="103835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altLang="ru-RU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4363" y="1111066"/>
            <a:ext cx="622752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автомобильных дорог, (нанесение дорожной разметки, обслуживание, установка и ремонт технических средств организации дорожного движения, организация ремонта асфальтобетонных покрытий улиц и проездов на территории МО «СГП», ремонт дворовых территорий), содержание улично-дорожной сети, ручная уборка, организация транспортного обслуживания населения, софинансирование мероприятий для участия в муниципальной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программе </a:t>
            </a:r>
            <a:r>
              <a:rPr lang="ru-RU" altLang="ru-RU" sz="1400" i="1" dirty="0" smtClean="0"/>
              <a:t>(202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г. – </a:t>
            </a:r>
            <a:r>
              <a:rPr lang="en-US" sz="1400" b="1" i="1" dirty="0" smtClean="0"/>
              <a:t>16 543 956,54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г. – </a:t>
            </a:r>
            <a:r>
              <a:rPr lang="en-US" altLang="ru-RU" sz="1400" b="1" i="1" dirty="0" smtClean="0"/>
              <a:t>37 372 000,00 </a:t>
            </a:r>
            <a:r>
              <a:rPr lang="ru-RU" sz="1400" b="1" i="1" dirty="0" smtClean="0"/>
              <a:t>рублей,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г. – </a:t>
            </a:r>
            <a:r>
              <a:rPr lang="en-US" altLang="ru-RU" sz="1400" b="1" i="1" dirty="0" smtClean="0"/>
              <a:t>37 500 000,00 </a:t>
            </a:r>
            <a:r>
              <a:rPr lang="ru-RU" sz="1400" b="1" i="1" dirty="0" smtClean="0"/>
              <a:t>рублей</a:t>
            </a:r>
            <a:r>
              <a:rPr lang="ru-RU" altLang="ru-RU" sz="1400" i="1" dirty="0" smtClean="0"/>
              <a:t>)</a:t>
            </a:r>
            <a:r>
              <a:rPr lang="en-US" altLang="ru-RU" sz="1400" i="1" dirty="0" smtClean="0"/>
              <a:t>.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6000" y="1557000"/>
            <a:ext cx="2027145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69 162 087,00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6000" y="3141001"/>
            <a:ext cx="2086843" cy="1079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80 687 200,00 </a:t>
            </a:r>
            <a:r>
              <a:rPr lang="ru-RU" sz="1600" b="1" i="1" dirty="0"/>
              <a:t>рублей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6000" y="4729950"/>
            <a:ext cx="2088000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 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80 145 000,00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9240" y="4729950"/>
            <a:ext cx="62640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оформление, содержание, обслуживание и ремонт объектов муниципального имущества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(услуги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начислению платы за наем муниципального жилого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</a:t>
            </a:r>
            <a:r>
              <a:rPr lang="en-US" altLang="ru-RU" sz="1400" i="1" dirty="0" smtClean="0"/>
              <a:t>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1 680 000,0</a:t>
            </a:r>
            <a:r>
              <a:rPr lang="ru-RU" altLang="ru-RU" sz="1400" b="1" i="1" dirty="0" smtClean="0"/>
              <a:t>0 </a:t>
            </a:r>
            <a:r>
              <a:rPr lang="ru-RU" sz="1400" b="1" i="1" dirty="0" smtClean="0"/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2843" y="5711464"/>
            <a:ext cx="61920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взносы на капитальный ремонт за муниципальные жилые помещения общей площадью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62 089,51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</a:t>
            </a:r>
            <a:r>
              <a:rPr lang="ru-RU" altLang="ru-RU" sz="1400" i="1" dirty="0" smtClean="0"/>
              <a:t>г</a:t>
            </a:r>
            <a:r>
              <a:rPr lang="ru-RU" altLang="ru-RU" sz="1400" i="1" dirty="0"/>
              <a:t>. – </a:t>
            </a:r>
            <a:r>
              <a:rPr lang="en-US" sz="1400" b="1" i="1" dirty="0" smtClean="0"/>
              <a:t>1 000 000,00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6</a:t>
            </a:r>
            <a:r>
              <a:rPr lang="ru-RU" altLang="ru-RU" sz="1400" i="1" dirty="0" smtClean="0"/>
              <a:t> </a:t>
            </a:r>
            <a:r>
              <a:rPr lang="ru-RU" altLang="ru-RU" sz="1400" i="1" dirty="0"/>
              <a:t>–</a:t>
            </a:r>
            <a:r>
              <a:rPr lang="ru-RU" sz="1400" b="1" i="1" dirty="0"/>
              <a:t> 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– </a:t>
            </a:r>
            <a:r>
              <a:rPr lang="en-US" altLang="ru-RU" sz="1400" b="1" i="1" dirty="0" smtClean="0"/>
              <a:t>9 500 000,00 </a:t>
            </a:r>
            <a:r>
              <a:rPr lang="ru-RU" sz="1400" b="1" i="1" dirty="0" smtClean="0"/>
              <a:t>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0" y="3379949"/>
            <a:ext cx="1800000" cy="13500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95" y="3452052"/>
            <a:ext cx="1393665" cy="1209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19" y="3517042"/>
            <a:ext cx="1486805" cy="111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5840" y="1209480"/>
            <a:ext cx="61200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муниципального жилищного фонда (снос или реконструкция МКД признанных аварийными до 1 января 2012 года в связи с физическим износом, обследование технического состояния МКД, ремонт общего имущества МКД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жил.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1 750 000,00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/>
              <a:t>)</a:t>
            </a:r>
            <a:r>
              <a:rPr lang="en-US" sz="1400" i="1" dirty="0" smtClean="0"/>
              <a:t>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434106" y="157549"/>
            <a:ext cx="84150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</a:t>
            </a:r>
            <a:r>
              <a:rPr lang="ru-RU" sz="1800" b="1" i="1" dirty="0" smtClean="0"/>
              <a:t>»</a:t>
            </a:r>
            <a:endParaRPr lang="ru-RU" sz="1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4446" y="1240612"/>
            <a:ext cx="2027145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69 162 087,00 </a:t>
            </a:r>
            <a:r>
              <a:rPr lang="ru-RU" sz="1600" b="1" i="1" dirty="0" smtClean="0"/>
              <a:t>рублей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4446" y="2590664"/>
            <a:ext cx="2027145" cy="11519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80 687 200,00 </a:t>
            </a:r>
            <a:r>
              <a:rPr lang="ru-RU" sz="1600" b="1" i="1" dirty="0" smtClean="0"/>
              <a:t>рублей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1937" y="3912507"/>
            <a:ext cx="2088000" cy="115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 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80 145 000,00 </a:t>
            </a: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83280" y="2480750"/>
            <a:ext cx="6192000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ремонту объектов коммунального хозяйства (сетей теплоснабжения, ливневой канализации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1 000 0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00,0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разработке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энергоэффективности (202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1 150 000,00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рублей;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,0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рублей)</a:t>
            </a:r>
            <a:endParaRPr lang="ru-RU" sz="1400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1120" y="3875193"/>
            <a:ext cx="61592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разработку проектной и рабочей документации для строительства отдельно стоящей блок-модульной газовой водогрейной котельной по адресу: гп. Лесогорский, ул. Садовая, земельный участок,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14а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13 750 000,00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/>
              <a:t>)</a:t>
            </a:r>
            <a:r>
              <a:rPr lang="en-US" sz="1400" i="1" dirty="0" smtClean="0"/>
              <a:t>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9680" y="4928654"/>
            <a:ext cx="621944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поставку электрической </a:t>
            </a:r>
            <a:r>
              <a:rPr lang="ru-RU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блочно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-модульной котельной по адресу: гп. Лесогорский, ул. Советов, д.8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6 339 828,00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</a:t>
            </a:r>
            <a:r>
              <a:rPr lang="ru-RU" sz="1400" i="1" dirty="0" smtClean="0"/>
              <a:t>)</a:t>
            </a:r>
            <a:r>
              <a:rPr lang="en-US" sz="1400" i="1" dirty="0" smtClean="0"/>
              <a:t>;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6" y="5243711"/>
            <a:ext cx="2481894" cy="15276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74" y="5507403"/>
            <a:ext cx="2451286" cy="12453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4000" y="405000"/>
            <a:ext cx="73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000" y="4653000"/>
            <a:ext cx="2304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7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53 934 240,00 </a:t>
            </a:r>
            <a:r>
              <a:rPr lang="ru-RU" sz="1600" b="1" i="1" dirty="0" smtClean="0"/>
              <a:t>рублей 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999" y="1621760"/>
            <a:ext cx="2304001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5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51 115 915,43 </a:t>
            </a: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4000" y="3141000"/>
            <a:ext cx="2304000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</a:t>
            </a:r>
            <a:r>
              <a:rPr lang="en-US" sz="1600" b="1" dirty="0" smtClean="0">
                <a:solidFill>
                  <a:srgbClr val="7030A0"/>
                </a:solidFill>
              </a:rPr>
              <a:t>6</a:t>
            </a:r>
            <a:r>
              <a:rPr lang="ru-RU" sz="1600" b="1" dirty="0" smtClean="0">
                <a:solidFill>
                  <a:srgbClr val="7030A0"/>
                </a:solidFill>
              </a:rPr>
              <a:t>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en-US" sz="1600" b="1" i="1" dirty="0" smtClean="0"/>
              <a:t>44 367 420,00 </a:t>
            </a:r>
            <a:r>
              <a:rPr 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2000" y="1629000"/>
            <a:ext cx="532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субсидии на выполнение муниципального задания МБУ «КСК г. Светогорска» по организации мероприятий в сфере молодежной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 (202</a:t>
            </a:r>
            <a:r>
              <a:rPr lang="en-US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-202</a:t>
            </a:r>
            <a:r>
              <a:rPr lang="en-US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гг.- </a:t>
            </a:r>
            <a:r>
              <a:rPr lang="en-US" sz="1500" b="1" i="1" dirty="0" smtClean="0"/>
              <a:t>775 400,00</a:t>
            </a:r>
            <a:r>
              <a:rPr lang="ru-RU" sz="1500" b="1" i="1" dirty="0" smtClean="0"/>
              <a:t> рублей</a:t>
            </a:r>
            <a:r>
              <a:rPr lang="ru-RU" sz="1500" i="1" dirty="0" smtClean="0"/>
              <a:t>)</a:t>
            </a:r>
            <a:endParaRPr lang="ru-RU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5621" y="2646853"/>
            <a:ext cx="593030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временных рабочих мест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трудоустройства несовершеннолетних: </a:t>
            </a: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(2025-2027гг</a:t>
            </a:r>
            <a:r>
              <a:rPr lang="ru-RU" sz="1500" i="1" dirty="0" smtClean="0"/>
              <a:t>. – </a:t>
            </a:r>
            <a:r>
              <a:rPr lang="ru-RU" sz="1500" b="1" i="1" dirty="0" smtClean="0"/>
              <a:t>300</a:t>
            </a:r>
            <a:r>
              <a:rPr lang="en-US" sz="1500" b="1" i="1" dirty="0" smtClean="0"/>
              <a:t> 000,00</a:t>
            </a:r>
            <a:r>
              <a:rPr lang="ru-RU" sz="1500" b="1" i="1" dirty="0" smtClean="0"/>
              <a:t> 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21" y="1163419"/>
            <a:ext cx="1210817" cy="11397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0" y="4797000"/>
            <a:ext cx="5186630" cy="1834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31610" y="4049558"/>
            <a:ext cx="563102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в сфере молодежной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 (</a:t>
            </a:r>
            <a:r>
              <a:rPr lang="ru-RU" sz="1500" i="1" dirty="0" smtClean="0"/>
              <a:t>202</a:t>
            </a:r>
            <a:r>
              <a:rPr lang="en-US" sz="1500" i="1" dirty="0" smtClean="0"/>
              <a:t>5г. </a:t>
            </a:r>
            <a:r>
              <a:rPr lang="ru-RU" sz="1500" i="1" dirty="0" smtClean="0"/>
              <a:t>– </a:t>
            </a:r>
            <a:r>
              <a:rPr lang="en-US" sz="1500" b="1" i="1" dirty="0" smtClean="0"/>
              <a:t>35 566,86</a:t>
            </a:r>
            <a:r>
              <a:rPr lang="ru-RU" sz="1500" b="1" i="1" dirty="0" smtClean="0"/>
              <a:t> рублей; </a:t>
            </a:r>
            <a:r>
              <a:rPr lang="ru-RU" sz="1500" i="1" dirty="0" smtClean="0"/>
              <a:t>2026</a:t>
            </a:r>
            <a:r>
              <a:rPr lang="en-US" sz="1500" i="1" dirty="0" smtClean="0"/>
              <a:t> – 2027г</a:t>
            </a:r>
            <a:r>
              <a:rPr lang="ru-RU" sz="1500" i="1" dirty="0" smtClean="0"/>
              <a:t>г</a:t>
            </a:r>
            <a:r>
              <a:rPr lang="ru-RU" sz="1500" i="1" dirty="0"/>
              <a:t>. – </a:t>
            </a:r>
            <a:r>
              <a:rPr lang="en-US" sz="1500" b="1" i="1" dirty="0" smtClean="0"/>
              <a:t>50 000</a:t>
            </a:r>
            <a:r>
              <a:rPr lang="ru-RU" sz="1500" b="1" i="1" dirty="0" smtClean="0"/>
              <a:t>,</a:t>
            </a:r>
            <a:r>
              <a:rPr lang="en-US" sz="1500" b="1" i="1" dirty="0" smtClean="0"/>
              <a:t>0</a:t>
            </a:r>
            <a:r>
              <a:rPr lang="ru-RU" sz="1500" b="1" i="1" dirty="0" smtClean="0"/>
              <a:t>0 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2000" y="3238202"/>
            <a:ext cx="5832000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софинансирование </a:t>
            </a: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поддержке содействия трудовой адаптации и занятости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молодежи</a:t>
            </a:r>
            <a:r>
              <a:rPr lang="en-US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(2025г</a:t>
            </a:r>
            <a:r>
              <a:rPr lang="ru-RU" sz="1500" i="1" dirty="0" smtClean="0"/>
              <a:t>. – </a:t>
            </a:r>
            <a:r>
              <a:rPr lang="en-US" sz="1500" b="1" i="1" dirty="0" smtClean="0"/>
              <a:t>14 433,14 </a:t>
            </a:r>
            <a:r>
              <a:rPr lang="ru-RU" sz="1500" b="1" i="1" dirty="0" smtClean="0"/>
              <a:t>рублей</a:t>
            </a:r>
            <a:r>
              <a:rPr lang="ru-RU" sz="1500" i="1" dirty="0" smtClean="0"/>
              <a:t>)</a:t>
            </a:r>
            <a:endParaRPr lang="ru-RU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4000" y="261000"/>
            <a:ext cx="7344000" cy="102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2060" y="4403092"/>
            <a:ext cx="6707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субсидии на иные цели второй этап на капитальный ремонт здания в части кровли и фасада объекта капитального строительства - Дома Культуры, расположенного по адресу: г. Светогорск, ул. Победы, д.37: (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2025-</a:t>
            </a:r>
            <a:r>
              <a:rPr lang="ru-RU" sz="1400" i="1" dirty="0" smtClean="0"/>
              <a:t>2027гг. – </a:t>
            </a:r>
            <a:r>
              <a:rPr lang="ru-RU" sz="1400" b="1" i="1" dirty="0" smtClean="0"/>
              <a:t>6 748 495,43,00 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220" y="1249883"/>
            <a:ext cx="67476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 г. Светогорска»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на </a:t>
            </a:r>
            <a:r>
              <a:rPr lang="ru-RU" altLang="ru-RU" sz="1400" i="1" dirty="0"/>
              <a:t>организацию деятельности клубных формирований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и </a:t>
            </a:r>
            <a:r>
              <a:rPr lang="ru-RU" altLang="ru-RU" sz="1400" i="1" dirty="0"/>
              <a:t>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</a:t>
            </a:r>
            <a:r>
              <a:rPr lang="ru-RU" altLang="ru-RU" sz="1400" i="1" dirty="0" smtClean="0"/>
              <a:t>находящегося в </a:t>
            </a:r>
            <a:r>
              <a:rPr lang="ru-RU" altLang="ru-RU" sz="1400" i="1" dirty="0"/>
              <a:t>государственной (муниципальной) </a:t>
            </a:r>
            <a:r>
              <a:rPr lang="ru-RU" altLang="ru-RU" sz="1400" i="1" dirty="0" smtClean="0"/>
              <a:t>собственности (202</a:t>
            </a:r>
            <a:r>
              <a:rPr lang="en-US" altLang="ru-RU" sz="1400" i="1" dirty="0" smtClean="0"/>
              <a:t>5-2027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27 191 850,00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00" y="5309638"/>
            <a:ext cx="3922240" cy="15827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46343" y="1464453"/>
            <a:ext cx="183365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51 115 915,43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262" y="2880304"/>
            <a:ext cx="181181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44 367 420,00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522" y="4296155"/>
            <a:ext cx="1830377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53 934 240,00 </a:t>
            </a:r>
            <a:r>
              <a:rPr lang="ru-RU" sz="1600" b="1" i="1" dirty="0"/>
              <a:t>рублей 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43139" y="2826488"/>
            <a:ext cx="67258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на выполнение муниципального задания на софинансирование мероприятий по сохранению целевых показателей повышения оплаты труда работников муниципальных учреждений культуры в соответствии с Указом Президента Российской Федерации от 7 мая 2012 года № 597 "О мероприятиях по реализации государственной социальной политики"(</a:t>
            </a:r>
            <a:r>
              <a:rPr lang="ru-RU" altLang="ru-RU" sz="1400" i="1" dirty="0" smtClean="0"/>
              <a:t>202</a:t>
            </a:r>
            <a:r>
              <a:rPr lang="en-US" altLang="ru-RU" sz="1400" i="1" dirty="0" smtClean="0"/>
              <a:t>5-2027</a:t>
            </a:r>
            <a:r>
              <a:rPr lang="ru-RU" altLang="ru-RU" sz="1400" i="1" dirty="0" smtClean="0"/>
              <a:t>гг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 </a:t>
            </a:r>
            <a:r>
              <a:rPr lang="ru-RU" altLang="ru-RU" sz="1400" b="1" i="1" dirty="0" smtClean="0"/>
              <a:t>6 992 700,00 </a:t>
            </a:r>
            <a:r>
              <a:rPr lang="ru-RU" sz="1400" b="1" i="1" dirty="0" smtClean="0"/>
              <a:t>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6000" y="5642951"/>
            <a:ext cx="43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в сфере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культуры: (2025-</a:t>
            </a:r>
            <a:r>
              <a:rPr lang="ru-RU" sz="1400" i="1" dirty="0" smtClean="0"/>
              <a:t>2027гг. – </a:t>
            </a:r>
            <a:r>
              <a:rPr lang="ru-RU" sz="1400" b="1" i="1" dirty="0" smtClean="0"/>
              <a:t>889 300,00 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8000" y="333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4000" y="261000"/>
            <a:ext cx="804760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«Светогорское городское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4001" y="1532492"/>
            <a:ext cx="6263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</a:t>
            </a:r>
            <a:r>
              <a:rPr lang="ru-RU" altLang="ru-RU" sz="1400" i="1" dirty="0" smtClean="0"/>
              <a:t>2025г</a:t>
            </a:r>
            <a:r>
              <a:rPr lang="ru-RU" altLang="ru-RU" sz="1400" i="1" dirty="0"/>
              <a:t>.-</a:t>
            </a:r>
            <a:r>
              <a:rPr lang="ru-RU" altLang="ru-RU" sz="1400" i="1" dirty="0" smtClean="0"/>
              <a:t>2027г</a:t>
            </a:r>
            <a:r>
              <a:rPr lang="ru-RU" altLang="ru-RU" sz="1400" i="1" dirty="0"/>
              <a:t>. –</a:t>
            </a:r>
            <a:r>
              <a:rPr lang="ru-RU" altLang="ru-RU" sz="1400" b="1" i="1" dirty="0"/>
              <a:t> </a:t>
            </a:r>
            <a:r>
              <a:rPr lang="ru-RU" altLang="ru-RU" sz="1400" b="1" i="1" dirty="0" smtClean="0"/>
              <a:t>8 118 170,00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72396" y="2879390"/>
            <a:ext cx="6175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мероприятия в области физкультуры и </a:t>
            </a:r>
            <a:r>
              <a:rPr lang="ru-RU" altLang="ru-RU" sz="1400" i="1" dirty="0" smtClean="0"/>
              <a:t>спорта (2025г</a:t>
            </a:r>
            <a:r>
              <a:rPr lang="ru-RU" altLang="ru-RU" sz="1400" i="1" dirty="0"/>
              <a:t>.-</a:t>
            </a:r>
            <a:r>
              <a:rPr lang="ru-RU" altLang="ru-RU" sz="1400" i="1" dirty="0" smtClean="0"/>
              <a:t>2027г</a:t>
            </a:r>
            <a:r>
              <a:rPr lang="ru-RU" altLang="ru-RU" sz="1400" i="1" dirty="0"/>
              <a:t>. </a:t>
            </a:r>
            <a:r>
              <a:rPr lang="ru-RU" altLang="ru-RU" sz="1400" i="1" dirty="0" smtClean="0"/>
              <a:t>–</a:t>
            </a:r>
            <a:r>
              <a:rPr lang="ru-RU" altLang="ru-RU" sz="1400" b="1" i="1" dirty="0" smtClean="0"/>
              <a:t> 50 000,00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31" y="4832803"/>
            <a:ext cx="2528994" cy="1539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41" y="4844376"/>
            <a:ext cx="2716358" cy="15279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86935" y="1453661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5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51 115 915,43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6935" y="2889859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6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44 367 420,00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7975" y="436026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202</a:t>
            </a:r>
            <a:r>
              <a:rPr lang="en-US" sz="1600" b="1" dirty="0">
                <a:solidFill>
                  <a:srgbClr val="7030A0"/>
                </a:solidFill>
              </a:rPr>
              <a:t>7</a:t>
            </a:r>
            <a:r>
              <a:rPr lang="ru-RU" sz="1600" b="1" dirty="0">
                <a:solidFill>
                  <a:srgbClr val="7030A0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–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en-US" sz="1600" b="1" i="1" dirty="0"/>
              <a:t>53 934 240,00 </a:t>
            </a:r>
            <a:r>
              <a:rPr lang="ru-RU" sz="1600" b="1" i="1" dirty="0"/>
              <a:t>рублей </a:t>
            </a:r>
            <a:endParaRPr lang="ru-RU" sz="16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6000" y="3681261"/>
            <a:ext cx="61756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- софинансирование мероприятий по капитальному ремонту спортивной площадки по адресу д. </a:t>
            </a:r>
            <a:r>
              <a:rPr lang="ru-RU" altLang="ru-RU" sz="1400" i="1" dirty="0" err="1"/>
              <a:t>Досево</a:t>
            </a:r>
            <a:r>
              <a:rPr lang="ru-RU" altLang="ru-RU" sz="1400" i="1" dirty="0"/>
              <a:t> ул. </a:t>
            </a:r>
            <a:r>
              <a:rPr lang="ru-RU" altLang="ru-RU" sz="1400" i="1" dirty="0" smtClean="0"/>
              <a:t>Школьная (2027г. –</a:t>
            </a:r>
            <a:r>
              <a:rPr lang="ru-RU" altLang="ru-RU" sz="1400" b="1" i="1" dirty="0" smtClean="0"/>
              <a:t> 9 566 820,00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7575" y="405000"/>
            <a:ext cx="77322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«Управление и распоряжение муниципальным имуществом МО «Светогорское городское поселение</a:t>
            </a: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999" y="4857811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2027г.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460 632,00 рублей </a:t>
            </a:r>
            <a:endParaRPr lang="ru-RU" sz="16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0000" y="162900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2025г.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6 509 384,00 рублей </a:t>
            </a:r>
            <a:endParaRPr lang="ru-RU" sz="1600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0000" y="321300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2026г.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6 187 032,00 рублей 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8431" y="4166384"/>
            <a:ext cx="558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на реализацию функций в области управления муниципальной </a:t>
            </a:r>
            <a:r>
              <a:rPr lang="ru-RU" altLang="ru-RU" sz="1400" i="1" dirty="0" smtClean="0"/>
              <a:t>собственностью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2025г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1 898 752,00 рублей</a:t>
            </a:r>
            <a:r>
              <a:rPr lang="ru-RU" altLang="ru-RU" sz="1400" i="1" dirty="0" smtClean="0"/>
              <a:t>, 2026г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1 350 000,00 рублей</a:t>
            </a:r>
            <a:r>
              <a:rPr lang="ru-RU" altLang="ru-RU" sz="1400" i="1" dirty="0" smtClean="0"/>
              <a:t>; 2027г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350 000,00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0274" y="1168431"/>
            <a:ext cx="5688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строительство </a:t>
            </a:r>
            <a:r>
              <a:rPr lang="ru-RU" altLang="ru-RU" sz="1400" i="1" dirty="0"/>
              <a:t>объектов инженерной и транспортной инфраструктуры на земельных участках для индивидуального жилищного строительства в соответствии с законом Ленинградской области от 14 октября 2008 г. N 105-оз </a:t>
            </a:r>
            <a:r>
              <a:rPr lang="ru-RU" altLang="ru-RU" sz="1400" i="1" dirty="0" smtClean="0"/>
              <a:t>(2025г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3 500 000,00 рублей</a:t>
            </a:r>
            <a:r>
              <a:rPr lang="ru-RU" altLang="ru-RU" sz="1400" i="1" dirty="0" smtClean="0"/>
              <a:t>, 2026г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3 726 400,00 рублей</a:t>
            </a:r>
            <a:r>
              <a:rPr lang="ru-RU" altLang="ru-RU" sz="1400" i="1" dirty="0" smtClean="0"/>
              <a:t>);</a:t>
            </a:r>
            <a:endParaRPr lang="ru-RU" alt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60000" y="5301000"/>
            <a:ext cx="5589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оформление, содержание, обслуживание и ремонт объектов муниципального </a:t>
            </a:r>
            <a:r>
              <a:rPr lang="ru-RU" altLang="ru-RU" sz="1400" i="1" dirty="0" smtClean="0"/>
              <a:t>имущества (2025 – 2026гг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1 110 632,00 рублей</a:t>
            </a:r>
            <a:r>
              <a:rPr lang="ru-RU" altLang="ru-RU" sz="1400" i="1" dirty="0" smtClean="0"/>
              <a:t>, 2027г</a:t>
            </a:r>
            <a:r>
              <a:rPr lang="ru-RU" altLang="ru-RU" sz="1400" i="1" dirty="0"/>
              <a:t>. – </a:t>
            </a:r>
            <a:r>
              <a:rPr lang="ru-RU" altLang="ru-RU" sz="1400" b="1" i="1" dirty="0" smtClean="0"/>
              <a:t>110 632,00 рублей</a:t>
            </a:r>
            <a:r>
              <a:rPr lang="ru-RU" altLang="ru-RU" sz="1400" i="1" dirty="0"/>
              <a:t>.</a:t>
            </a:r>
          </a:p>
        </p:txBody>
      </p:sp>
      <p:pic>
        <p:nvPicPr>
          <p:cNvPr id="1026" name="Picture 2" descr="https://cdn.er.ru/media/news/November2020/KYj6JOJgjdIJkxMIOD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00" y="2600728"/>
            <a:ext cx="5486427" cy="156565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643133"/>
              </p:ext>
            </p:extLst>
          </p:nvPr>
        </p:nvGraphicFramePr>
        <p:xfrm>
          <a:off x="756000" y="818377"/>
          <a:ext cx="7996418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20860"/>
              </p:ext>
            </p:extLst>
          </p:nvPr>
        </p:nvGraphicFramePr>
        <p:xfrm>
          <a:off x="557207" y="3788938"/>
          <a:ext cx="4032000" cy="276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225976"/>
              </p:ext>
            </p:extLst>
          </p:nvPr>
        </p:nvGraphicFramePr>
        <p:xfrm>
          <a:off x="4651225" y="3803491"/>
          <a:ext cx="4281638" cy="275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dUmQ8JX4AAJZg_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52" y="2360459"/>
            <a:ext cx="3367651" cy="21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397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5" y="2102844"/>
            <a:ext cx="2962672" cy="597768"/>
          </a:xfrm>
        </p:spPr>
        <p:txBody>
          <a:bodyPr/>
          <a:lstStyle/>
          <a:p>
            <a:pPr algn="ctr"/>
            <a:r>
              <a:rPr lang="ru-RU" sz="3000" dirty="0" smtClean="0"/>
              <a:t>Доходы</a:t>
            </a:r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59703" y="2163153"/>
            <a:ext cx="3034680" cy="633139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Расходы</a:t>
            </a:r>
            <a:endParaRPr lang="ru-RU" sz="3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56805" y="2719337"/>
            <a:ext cx="2962672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это поступающие в бюджет денежные средства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4979" y="2760390"/>
            <a:ext cx="286995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это выплачиваемые из бюджета денежные средства </a:t>
            </a:r>
            <a:endParaRPr lang="ru-RU" sz="1800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1055651" y="1132507"/>
            <a:ext cx="8148315" cy="1080120"/>
          </a:xfrm>
          <a:prstGeom prst="rect">
            <a:avLst/>
          </a:prstGeom>
        </p:spPr>
        <p:txBody>
          <a:bodyPr vert="horz" tIns="0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800" dirty="0"/>
              <a:t>Бюджет –форма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80607" y="5319368"/>
            <a:ext cx="2538870" cy="992233"/>
          </a:xfrm>
          <a:prstGeom prst="rect">
            <a:avLst/>
          </a:prstGeom>
        </p:spPr>
        <p:txBody>
          <a:bodyPr vert="horz" tIns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Превышение </a:t>
            </a:r>
            <a:r>
              <a:rPr lang="ru-RU" sz="2000" dirty="0"/>
              <a:t>доходов над </a:t>
            </a:r>
            <a:r>
              <a:rPr lang="ru-RU" sz="2000" dirty="0" smtClean="0"/>
              <a:t>расходами образует положительный остаток </a:t>
            </a:r>
            <a:r>
              <a:rPr lang="ru-RU" sz="3400" b="1" dirty="0">
                <a:solidFill>
                  <a:schemeClr val="tx2"/>
                </a:solidFill>
              </a:rPr>
              <a:t>ПРОФИЦИТ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766534" y="5290391"/>
            <a:ext cx="2962672" cy="914400"/>
          </a:xfrm>
          <a:prstGeom prst="rect">
            <a:avLst/>
          </a:prstGeom>
        </p:spPr>
        <p:txBody>
          <a:bodyPr vert="horz" tIns="0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Если расходная часть бюджета превышает доходную, то бюджет формируется с </a:t>
            </a:r>
            <a:r>
              <a:rPr lang="ru-RU" sz="3400" b="1" dirty="0">
                <a:solidFill>
                  <a:schemeClr val="tx2"/>
                </a:solidFill>
              </a:rPr>
              <a:t>ДЕФИЦИТОМ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5129808" y="4539197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5400000">
            <a:off x="2582316" y="432969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8" descr="Герб Светогор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138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94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090676"/>
              </p:ext>
            </p:extLst>
          </p:nvPr>
        </p:nvGraphicFramePr>
        <p:xfrm>
          <a:off x="0" y="44999"/>
          <a:ext cx="9144000" cy="6768001"/>
        </p:xfrm>
        <a:graphic>
          <a:graphicData uri="http://schemas.openxmlformats.org/drawingml/2006/table">
            <a:tbl>
              <a:tblPr/>
              <a:tblGrid>
                <a:gridCol w="49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06395180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309735032"/>
                    </a:ext>
                  </a:extLst>
                </a:gridCol>
              </a:tblGrid>
              <a:tr h="771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рублей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 год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38992"/>
                  </a:ext>
                </a:extLst>
              </a:tr>
              <a:tr h="89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3 274 104,80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3 274 104,80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3 274 104,80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органов местного самоуправления администрации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34 085 923,28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34 085 923,28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34 085 923,28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19 989 596,08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7 464 396,08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7 464 396,08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90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связанные с уплатой сборов штрафов, пеней, оплата расходов по судебным актам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11 745,41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81 674,04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81 674,04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3 000 000,00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5 978 088,00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5 978 088,00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5 978 088,00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Обслуживанию муниципального долга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10 000,00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7329761"/>
                  </a:ext>
                </a:extLst>
              </a:tr>
              <a:tr h="593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66 349 457,57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53 894 186,20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53 894 501,20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1548000" y="2349000"/>
            <a:ext cx="6552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Герб Светогор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043608" cy="129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2000" y="310015"/>
            <a:ext cx="28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Доходы бюджета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7179887"/>
              </p:ext>
            </p:extLst>
          </p:nvPr>
        </p:nvGraphicFramePr>
        <p:xfrm>
          <a:off x="180000" y="1397000"/>
          <a:ext cx="8784000" cy="53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871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rusinfo.info/wp-content/uploads/f/6/a/f6a04686613e5bee15534af2944d51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053000"/>
            <a:ext cx="7362658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Герб Светогор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8317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22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Герб Светогор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043608" cy="129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2000" y="310015"/>
            <a:ext cx="296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Расходы бюджета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000" y="1125000"/>
            <a:ext cx="66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По муниципальным программам;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По ведомствам;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По разделам и подразделам (функциям государства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2277000"/>
            <a:ext cx="856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Перечень основных разделов расходов бюджета </a:t>
            </a:r>
            <a:r>
              <a:rPr lang="ru-RU" b="1" dirty="0" smtClean="0">
                <a:solidFill>
                  <a:srgbClr val="7030A0"/>
                </a:solidFill>
              </a:rPr>
              <a:t>МО «Светогорское городское поселение» Выборгского района Ленинградской области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000" y="3130401"/>
            <a:ext cx="838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Общегосударственные </a:t>
            </a:r>
            <a:r>
              <a:rPr lang="ru-RU" dirty="0"/>
              <a:t>вопросы;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Национальная </a:t>
            </a:r>
            <a:r>
              <a:rPr lang="ru-RU" dirty="0"/>
              <a:t>безопасность и правоохранительная деятельность;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Национальная </a:t>
            </a:r>
            <a:r>
              <a:rPr lang="ru-RU" dirty="0"/>
              <a:t>экономика;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Жилищно-коммунальное </a:t>
            </a:r>
            <a:r>
              <a:rPr lang="ru-RU" dirty="0"/>
              <a:t>хозяйство;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Образование</a:t>
            </a:r>
            <a:r>
              <a:rPr lang="ru-RU" dirty="0"/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000" y="4509000"/>
            <a:ext cx="833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Культура</a:t>
            </a:r>
            <a:r>
              <a:rPr lang="ru-RU" dirty="0"/>
              <a:t>, кинематография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Социальная </a:t>
            </a:r>
            <a:r>
              <a:rPr lang="ru-RU" dirty="0"/>
              <a:t>политика;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Физическая </a:t>
            </a:r>
            <a:r>
              <a:rPr lang="ru-RU" dirty="0"/>
              <a:t>культура и спорт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Обслуживание </a:t>
            </a:r>
            <a:r>
              <a:rPr lang="ru-RU" dirty="0"/>
              <a:t>муниципального </a:t>
            </a:r>
            <a:r>
              <a:rPr lang="ru-RU" dirty="0" smtClean="0"/>
              <a:t>долга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998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Герб Светогорс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043608" cy="129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3349" y="285640"/>
            <a:ext cx="578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Открытость информации о бюджета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419003"/>
            <a:ext cx="9108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      Для </a:t>
            </a:r>
            <a:r>
              <a:rPr lang="ru-RU" dirty="0">
                <a:solidFill>
                  <a:srgbClr val="002060"/>
                </a:solidFill>
              </a:rPr>
              <a:t>повышения эффективности принимаемых решений, для обеспечения целевого использования бюджетных средств и возможности общественного контроля администрация муниципального образования </a:t>
            </a:r>
            <a:r>
              <a:rPr lang="ru-RU" dirty="0" smtClean="0">
                <a:solidFill>
                  <a:srgbClr val="002060"/>
                </a:solidFill>
              </a:rPr>
              <a:t>«Светогорское городское поселение» Выборгского района </a:t>
            </a:r>
            <a:r>
              <a:rPr lang="ru-RU" dirty="0">
                <a:solidFill>
                  <a:srgbClr val="002060"/>
                </a:solidFill>
              </a:rPr>
              <a:t>Ленинградской области обеспечивает открытость и прозрачность утверждения и исполнения бюджета муниципального образования </a:t>
            </a:r>
            <a:r>
              <a:rPr lang="ru-RU" dirty="0" smtClean="0">
                <a:solidFill>
                  <a:srgbClr val="002060"/>
                </a:solidFill>
              </a:rPr>
              <a:t>«Светогорское городское поселение Выборгского района </a:t>
            </a:r>
            <a:r>
              <a:rPr lang="ru-RU" dirty="0">
                <a:solidFill>
                  <a:srgbClr val="002060"/>
                </a:solidFill>
              </a:rPr>
              <a:t>Ленинградской области с помощью: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информирования </a:t>
            </a:r>
            <a:r>
              <a:rPr lang="ru-RU" dirty="0">
                <a:solidFill>
                  <a:srgbClr val="002060"/>
                </a:solidFill>
              </a:rPr>
              <a:t>населения обо всех стадиях бюджетного процесса на сайте администрации;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проведения </a:t>
            </a:r>
            <a:r>
              <a:rPr lang="ru-RU" dirty="0">
                <a:solidFill>
                  <a:srgbClr val="002060"/>
                </a:solidFill>
              </a:rPr>
              <a:t>публичных слушаний по проекту бюджета муниципального образования и отчету об исполнении бюджета муниципального образования.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223" y="4631423"/>
            <a:ext cx="8815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4"/>
                </a:solidFill>
              </a:rPr>
              <a:t>          Публичные </a:t>
            </a:r>
            <a:r>
              <a:rPr lang="ru-RU" i="1" dirty="0">
                <a:solidFill>
                  <a:schemeClr val="accent4"/>
                </a:solidFill>
              </a:rPr>
              <a:t>слушания – форма реализации прав населения на участие в процессе принятия решений путем проведения собрания для обсуждения общественно значимых вопросов</a:t>
            </a:r>
            <a:r>
              <a:rPr lang="ru-RU" i="1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4"/>
                </a:solidFill>
              </a:rPr>
              <a:t> </a:t>
            </a:r>
            <a:r>
              <a:rPr lang="ru-RU" i="1" dirty="0" smtClean="0">
                <a:solidFill>
                  <a:schemeClr val="accent4"/>
                </a:solidFill>
              </a:rPr>
              <a:t>        Каждый </a:t>
            </a:r>
            <a:r>
              <a:rPr lang="ru-RU" i="1" dirty="0">
                <a:solidFill>
                  <a:schemeClr val="accent4"/>
                </a:solidFill>
              </a:rPr>
              <a:t>житель вправе высказать свое мнение, представить материалы, письменные предложения и замечания для включения их в протокол публичных </a:t>
            </a:r>
            <a:r>
              <a:rPr lang="ru-RU" i="1" dirty="0" smtClean="0">
                <a:solidFill>
                  <a:schemeClr val="accent4"/>
                </a:solidFill>
              </a:rPr>
              <a:t>слушаний.</a:t>
            </a:r>
            <a:endParaRPr lang="ru-RU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8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erezovsky.krskstate.ru/dat/Image/39/budget%2019-2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17946"/>
            <a:ext cx="7500989" cy="56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Герб Светогор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160020" cy="143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5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2376661"/>
            <a:ext cx="7632848" cy="1800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800" b="1" i="1" dirty="0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Проект бюджета МО «Светогорское городское поселение» на 2025 год и плановый период 2026-2027 годов подготовлен в соответствии:</a:t>
            </a:r>
            <a:endParaRPr lang="ru-RU" sz="2800" b="1" i="1" dirty="0">
              <a:ln>
                <a:solidFill>
                  <a:schemeClr val="accent4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162" y="443454"/>
            <a:ext cx="1262857" cy="1933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730" y="550992"/>
            <a:ext cx="1262187" cy="1825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87" y="545588"/>
            <a:ext cx="1204654" cy="1831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530988"/>
            <a:ext cx="1208629" cy="1788771"/>
          </a:xfrm>
          <a:prstGeom prst="rect">
            <a:avLst/>
          </a:prstGeom>
        </p:spPr>
      </p:pic>
      <p:sp>
        <p:nvSpPr>
          <p:cNvPr id="16" name="Вертикальный свиток 15"/>
          <p:cNvSpPr/>
          <p:nvPr/>
        </p:nvSpPr>
        <p:spPr>
          <a:xfrm>
            <a:off x="972000" y="4285060"/>
            <a:ext cx="2330180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МО «Светогорское городское поселение»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417730" y="4290464"/>
            <a:ext cx="2415793" cy="2036265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Прогноз социально-экономического развития МО «Светогорское городское поселение»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868000" y="4285060"/>
            <a:ext cx="2853917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направления бюджетной и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налоговой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политики МО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«Светогорское городское поселение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17694</TotalTime>
  <Words>2561</Words>
  <Application>Microsoft Office PowerPoint</Application>
  <PresentationFormat>Экран (4:3)</PresentationFormat>
  <Paragraphs>327</Paragraphs>
  <Slides>31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Times New Roman</vt:lpstr>
      <vt:lpstr>Verdana</vt:lpstr>
      <vt:lpstr>Wingdings</vt:lpstr>
      <vt:lpstr>Wingdings 2</vt:lpstr>
      <vt:lpstr>Проект 04.12.2012</vt:lpstr>
      <vt:lpstr>Презентация PowerPoint</vt:lpstr>
      <vt:lpstr>Муниципальное  образование  «Светогорское городское поселение»  Выборгского района Ленинградской области</vt:lpstr>
      <vt:lpstr>Что такое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бюджета МО «Светогорское городское поселение» на 2025 год и плановый период 2026-2027 годов подготовлен в соответствии:</vt:lpstr>
      <vt:lpstr>ОСНОВНЫЕ ХАРАКТЕРИСТИКИ БЮДЖЕТА</vt:lpstr>
      <vt:lpstr>Презентация PowerPoint</vt:lpstr>
      <vt:lpstr>СТРУКТУРА НАЛОГОВЫХ ДОХОДОВ</vt:lpstr>
      <vt:lpstr>Презентация PowerPoint</vt:lpstr>
      <vt:lpstr>СТРУКТУРА НЕНАЛОГОВЫХ ДОХОДОВ</vt:lpstr>
      <vt:lpstr>Презентация PowerPoint</vt:lpstr>
      <vt:lpstr>РАСХОДЫ БЮДЖЕТА</vt:lpstr>
      <vt:lpstr>СТРУКТУРА РАСХОДОВ</vt:lpstr>
      <vt:lpstr>Муниципальная программа «Основные направления осуществления управленческой деятельности и развития муниципальной службы  в муниципальном образовании «Светогорское городское поселение» Выборгского района Ленинградской области»</vt:lpstr>
      <vt:lpstr>Муниципальная программа «Развитие форм местного самоуправления и социальной активности населения на территории  МО «Светогорское городское поселение»</vt:lpstr>
      <vt:lpstr>Муниципальная программа «Безопасность МО «Светогорское городское поселение»</vt:lpstr>
      <vt:lpstr>Муниципальная программа «Развитие малого, среднего предпринимательства и потребительского рынка»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Ирина Иванова</cp:lastModifiedBy>
  <cp:revision>1292</cp:revision>
  <cp:lastPrinted>2022-11-28T15:42:00Z</cp:lastPrinted>
  <dcterms:created xsi:type="dcterms:W3CDTF">2012-12-03T08:13:49Z</dcterms:created>
  <dcterms:modified xsi:type="dcterms:W3CDTF">2024-12-24T07:25:48Z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